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8" r:id="rId4"/>
  </p:sldMasterIdLst>
  <p:notesMasterIdLst>
    <p:notesMasterId r:id="rId13"/>
  </p:notesMasterIdLst>
  <p:handoutMasterIdLst>
    <p:handoutMasterId r:id="rId14"/>
  </p:handoutMasterIdLst>
  <p:sldIdLst>
    <p:sldId id="270" r:id="rId5"/>
    <p:sldId id="277" r:id="rId6"/>
    <p:sldId id="274" r:id="rId7"/>
    <p:sldId id="280" r:id="rId8"/>
    <p:sldId id="282" r:id="rId9"/>
    <p:sldId id="279" r:id="rId10"/>
    <p:sldId id="28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9" autoAdjust="0"/>
    <p:restoredTop sz="94635" autoAdjust="0"/>
  </p:normalViewPr>
  <p:slideViewPr>
    <p:cSldViewPr snapToGrid="0">
      <p:cViewPr>
        <p:scale>
          <a:sx n="150" d="100"/>
          <a:sy n="150" d="100"/>
        </p:scale>
        <p:origin x="-1458" y="-75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48C61-36D6-4B73-9AF4-D31B74104F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</dgm:pt>
    <dgm:pt modelId="{AF583F91-332F-4E72-A1E0-987BFD089F8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Marriage Models</a:t>
          </a:r>
          <a:endParaRPr lang="ru-RU"/>
        </a:p>
      </dgm:t>
    </dgm:pt>
    <dgm:pt modelId="{64596A89-BBA0-45D0-8E22-7BBC2F943B47}" type="parTrans" cxnId="{A68E0B67-A0CF-423E-9B01-65F9A6E5BDCF}">
      <dgm:prSet/>
      <dgm:spPr/>
      <dgm:t>
        <a:bodyPr/>
        <a:lstStyle/>
        <a:p>
          <a:endParaRPr lang="ru-RU"/>
        </a:p>
      </dgm:t>
    </dgm:pt>
    <dgm:pt modelId="{705CEAA8-675D-47C0-8F48-2F40A711E383}" type="sibTrans" cxnId="{A68E0B67-A0CF-423E-9B01-65F9A6E5BDCF}">
      <dgm:prSet/>
      <dgm:spPr/>
      <dgm:t>
        <a:bodyPr/>
        <a:lstStyle/>
        <a:p>
          <a:endParaRPr lang="ru-RU"/>
        </a:p>
      </dgm:t>
    </dgm:pt>
    <dgm:pt modelId="{520A53C9-ECE9-46F5-88D2-D48EC507F57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Parenting Models</a:t>
          </a:r>
          <a:endParaRPr lang="ru-RU"/>
        </a:p>
      </dgm:t>
    </dgm:pt>
    <dgm:pt modelId="{071F71CB-2E91-4706-8580-7A9507D3498C}" type="parTrans" cxnId="{06F43257-D3EF-4021-8B4C-8FF549290723}">
      <dgm:prSet/>
      <dgm:spPr/>
      <dgm:t>
        <a:bodyPr/>
        <a:lstStyle/>
        <a:p>
          <a:endParaRPr lang="ru-RU"/>
        </a:p>
      </dgm:t>
    </dgm:pt>
    <dgm:pt modelId="{2B883F14-5874-45D7-94D5-8F5162A57A1C}" type="sibTrans" cxnId="{06F43257-D3EF-4021-8B4C-8FF549290723}">
      <dgm:prSet/>
      <dgm:spPr/>
      <dgm:t>
        <a:bodyPr/>
        <a:lstStyle/>
        <a:p>
          <a:endParaRPr lang="ru-RU"/>
        </a:p>
      </dgm:t>
    </dgm:pt>
    <dgm:pt modelId="{5F527937-CD5F-4682-B04B-CEBA79E99E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Employment Models</a:t>
          </a:r>
          <a:endParaRPr lang="ru-RU"/>
        </a:p>
      </dgm:t>
    </dgm:pt>
    <dgm:pt modelId="{FBFBF700-F8A4-474A-A342-2C1752EB13B8}" type="parTrans" cxnId="{FEEC04FE-33FF-4741-8C41-C1313093F66A}">
      <dgm:prSet/>
      <dgm:spPr/>
      <dgm:t>
        <a:bodyPr/>
        <a:lstStyle/>
        <a:p>
          <a:endParaRPr lang="ru-RU"/>
        </a:p>
      </dgm:t>
    </dgm:pt>
    <dgm:pt modelId="{6609A378-B1CD-4490-BAD7-454637280DC6}" type="sibTrans" cxnId="{FEEC04FE-33FF-4741-8C41-C1313093F66A}">
      <dgm:prSet/>
      <dgm:spPr/>
      <dgm:t>
        <a:bodyPr/>
        <a:lstStyle/>
        <a:p>
          <a:endParaRPr lang="ru-RU"/>
        </a:p>
      </dgm:t>
    </dgm:pt>
    <dgm:pt modelId="{67FFBD6F-56B0-43EB-BBD0-B4BD04E7A6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Ecumenical Implications</a:t>
          </a:r>
          <a:endParaRPr lang="ru-RU"/>
        </a:p>
      </dgm:t>
    </dgm:pt>
    <dgm:pt modelId="{467E952F-FCBD-4614-9654-273CCC048B2A}" type="parTrans" cxnId="{A2A8C156-4F81-4A90-B08E-225C5B39F500}">
      <dgm:prSet/>
      <dgm:spPr/>
      <dgm:t>
        <a:bodyPr/>
        <a:lstStyle/>
        <a:p>
          <a:endParaRPr lang="ru-RU"/>
        </a:p>
      </dgm:t>
    </dgm:pt>
    <dgm:pt modelId="{997EED20-EB8B-4654-845F-95E376501A61}" type="sibTrans" cxnId="{A2A8C156-4F81-4A90-B08E-225C5B39F500}">
      <dgm:prSet/>
      <dgm:spPr/>
      <dgm:t>
        <a:bodyPr/>
        <a:lstStyle/>
        <a:p>
          <a:endParaRPr lang="ru-RU"/>
        </a:p>
      </dgm:t>
    </dgm:pt>
    <dgm:pt modelId="{FDC5A295-427F-4550-9C0C-9F7E7A628DFF}" type="pres">
      <dgm:prSet presAssocID="{23048C61-36D6-4B73-9AF4-D31B74104F82}" presName="root" presStyleCnt="0">
        <dgm:presLayoutVars>
          <dgm:dir/>
          <dgm:resizeHandles val="exact"/>
        </dgm:presLayoutVars>
      </dgm:prSet>
      <dgm:spPr/>
    </dgm:pt>
    <dgm:pt modelId="{15CE23F0-7001-42D2-BE49-9B1F633B84A2}" type="pres">
      <dgm:prSet presAssocID="{AF583F91-332F-4E72-A1E0-987BFD089F88}" presName="compNode" presStyleCnt="0"/>
      <dgm:spPr/>
    </dgm:pt>
    <dgm:pt modelId="{32854F05-D1CE-4844-A13F-B087EC9AAD88}" type="pres">
      <dgm:prSet presAssocID="{AF583F91-332F-4E72-A1E0-987BFD089F88}" presName="bgRect" presStyleLbl="bgShp" presStyleIdx="0" presStyleCnt="4"/>
      <dgm:spPr/>
    </dgm:pt>
    <dgm:pt modelId="{034B236D-CAA3-47BB-9889-FACEAF204FDA}" type="pres">
      <dgm:prSet presAssocID="{AF583F91-332F-4E72-A1E0-987BFD089F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dding Rings"/>
        </a:ext>
      </dgm:extLst>
    </dgm:pt>
    <dgm:pt modelId="{6A1ED025-9BDD-4789-AFAE-460EF42F83BF}" type="pres">
      <dgm:prSet presAssocID="{AF583F91-332F-4E72-A1E0-987BFD089F88}" presName="spaceRect" presStyleCnt="0"/>
      <dgm:spPr/>
    </dgm:pt>
    <dgm:pt modelId="{A908A9E3-E805-444F-BD74-198C5ECF354E}" type="pres">
      <dgm:prSet presAssocID="{AF583F91-332F-4E72-A1E0-987BFD089F88}" presName="parTx" presStyleLbl="revTx" presStyleIdx="0" presStyleCnt="4">
        <dgm:presLayoutVars>
          <dgm:chMax val="0"/>
          <dgm:chPref val="0"/>
        </dgm:presLayoutVars>
      </dgm:prSet>
      <dgm:spPr/>
    </dgm:pt>
    <dgm:pt modelId="{0FB3DA62-A2BC-48E4-B331-5095077CE8EF}" type="pres">
      <dgm:prSet presAssocID="{705CEAA8-675D-47C0-8F48-2F40A711E383}" presName="sibTrans" presStyleCnt="0"/>
      <dgm:spPr/>
    </dgm:pt>
    <dgm:pt modelId="{9CAAA516-5FD6-43EF-8659-E74403D7BD79}" type="pres">
      <dgm:prSet presAssocID="{520A53C9-ECE9-46F5-88D2-D48EC507F57E}" presName="compNode" presStyleCnt="0"/>
      <dgm:spPr/>
    </dgm:pt>
    <dgm:pt modelId="{D5E448BE-D808-4A0B-A34F-151AB14844F9}" type="pres">
      <dgm:prSet presAssocID="{520A53C9-ECE9-46F5-88D2-D48EC507F57E}" presName="bgRect" presStyleLbl="bgShp" presStyleIdx="1" presStyleCnt="4"/>
      <dgm:spPr/>
    </dgm:pt>
    <dgm:pt modelId="{AF8F3C26-74A4-482F-B989-567A20EDF7BF}" type="pres">
      <dgm:prSet presAssocID="{520A53C9-ECE9-46F5-88D2-D48EC507F57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EC10602B-8D87-4D8A-84CC-D69A4F787638}" type="pres">
      <dgm:prSet presAssocID="{520A53C9-ECE9-46F5-88D2-D48EC507F57E}" presName="spaceRect" presStyleCnt="0"/>
      <dgm:spPr/>
    </dgm:pt>
    <dgm:pt modelId="{5A959316-7E39-4AA6-B8E9-9127E952C487}" type="pres">
      <dgm:prSet presAssocID="{520A53C9-ECE9-46F5-88D2-D48EC507F57E}" presName="parTx" presStyleLbl="revTx" presStyleIdx="1" presStyleCnt="4">
        <dgm:presLayoutVars>
          <dgm:chMax val="0"/>
          <dgm:chPref val="0"/>
        </dgm:presLayoutVars>
      </dgm:prSet>
      <dgm:spPr/>
    </dgm:pt>
    <dgm:pt modelId="{25D32578-596F-4AE1-9342-DA0B2D36C178}" type="pres">
      <dgm:prSet presAssocID="{2B883F14-5874-45D7-94D5-8F5162A57A1C}" presName="sibTrans" presStyleCnt="0"/>
      <dgm:spPr/>
    </dgm:pt>
    <dgm:pt modelId="{184B7547-ADA7-4BA8-8531-D6D015F16B49}" type="pres">
      <dgm:prSet presAssocID="{5F527937-CD5F-4682-B04B-CEBA79E99ED4}" presName="compNode" presStyleCnt="0"/>
      <dgm:spPr/>
    </dgm:pt>
    <dgm:pt modelId="{AE0B0CEE-A233-496E-81C2-CCFC8308E76A}" type="pres">
      <dgm:prSet presAssocID="{5F527937-CD5F-4682-B04B-CEBA79E99ED4}" presName="bgRect" presStyleLbl="bgShp" presStyleIdx="2" presStyleCnt="4"/>
      <dgm:spPr/>
    </dgm:pt>
    <dgm:pt modelId="{02589F14-3A91-4476-A2FC-4E90C2C8650C}" type="pres">
      <dgm:prSet presAssocID="{5F527937-CD5F-4682-B04B-CEBA79E99ED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C06B468-C0CD-486C-9CB0-28B367D86BEA}" type="pres">
      <dgm:prSet presAssocID="{5F527937-CD5F-4682-B04B-CEBA79E99ED4}" presName="spaceRect" presStyleCnt="0"/>
      <dgm:spPr/>
    </dgm:pt>
    <dgm:pt modelId="{C9114989-2F95-406A-8BEC-B77E1C53A1EA}" type="pres">
      <dgm:prSet presAssocID="{5F527937-CD5F-4682-B04B-CEBA79E99ED4}" presName="parTx" presStyleLbl="revTx" presStyleIdx="2" presStyleCnt="4">
        <dgm:presLayoutVars>
          <dgm:chMax val="0"/>
          <dgm:chPref val="0"/>
        </dgm:presLayoutVars>
      </dgm:prSet>
      <dgm:spPr/>
    </dgm:pt>
    <dgm:pt modelId="{87117EB2-9C09-4E2D-B728-1EDD2E2415C1}" type="pres">
      <dgm:prSet presAssocID="{6609A378-B1CD-4490-BAD7-454637280DC6}" presName="sibTrans" presStyleCnt="0"/>
      <dgm:spPr/>
    </dgm:pt>
    <dgm:pt modelId="{3C8CC786-25CB-4455-BBC1-A787FEFE4FB2}" type="pres">
      <dgm:prSet presAssocID="{67FFBD6F-56B0-43EB-BBD0-B4BD04E7A66C}" presName="compNode" presStyleCnt="0"/>
      <dgm:spPr/>
    </dgm:pt>
    <dgm:pt modelId="{89F0615C-3F5E-49D6-B22D-B042F16E1D94}" type="pres">
      <dgm:prSet presAssocID="{67FFBD6F-56B0-43EB-BBD0-B4BD04E7A66C}" presName="bgRect" presStyleLbl="bgShp" presStyleIdx="3" presStyleCnt="4"/>
      <dgm:spPr/>
    </dgm:pt>
    <dgm:pt modelId="{F676E91C-CE1F-43CA-843E-75C5D4C443B8}" type="pres">
      <dgm:prSet presAssocID="{67FFBD6F-56B0-43EB-BBD0-B4BD04E7A66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EEB0D14-6F34-4007-8031-71D9100FE6D0}" type="pres">
      <dgm:prSet presAssocID="{67FFBD6F-56B0-43EB-BBD0-B4BD04E7A66C}" presName="spaceRect" presStyleCnt="0"/>
      <dgm:spPr/>
    </dgm:pt>
    <dgm:pt modelId="{4EFD8266-4A8B-4436-BCE5-BD3A3DCF8438}" type="pres">
      <dgm:prSet presAssocID="{67FFBD6F-56B0-43EB-BBD0-B4BD04E7A66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79A7221-CA48-4C3E-A749-0B88A14D19DC}" type="presOf" srcId="{5F527937-CD5F-4682-B04B-CEBA79E99ED4}" destId="{C9114989-2F95-406A-8BEC-B77E1C53A1EA}" srcOrd="0" destOrd="0" presId="urn:microsoft.com/office/officeart/2018/2/layout/IconVerticalSolidList"/>
    <dgm:cxn modelId="{C3558928-AA3D-4769-98E1-6F97883992FE}" type="presOf" srcId="{23048C61-36D6-4B73-9AF4-D31B74104F82}" destId="{FDC5A295-427F-4550-9C0C-9F7E7A628DFF}" srcOrd="0" destOrd="0" presId="urn:microsoft.com/office/officeart/2018/2/layout/IconVerticalSolidList"/>
    <dgm:cxn modelId="{A68E0B67-A0CF-423E-9B01-65F9A6E5BDCF}" srcId="{23048C61-36D6-4B73-9AF4-D31B74104F82}" destId="{AF583F91-332F-4E72-A1E0-987BFD089F88}" srcOrd="0" destOrd="0" parTransId="{64596A89-BBA0-45D0-8E22-7BBC2F943B47}" sibTransId="{705CEAA8-675D-47C0-8F48-2F40A711E383}"/>
    <dgm:cxn modelId="{A5B1064B-500D-4C48-8A42-88D6E563F6BB}" type="presOf" srcId="{520A53C9-ECE9-46F5-88D2-D48EC507F57E}" destId="{5A959316-7E39-4AA6-B8E9-9127E952C487}" srcOrd="0" destOrd="0" presId="urn:microsoft.com/office/officeart/2018/2/layout/IconVerticalSolidList"/>
    <dgm:cxn modelId="{A2A8C156-4F81-4A90-B08E-225C5B39F500}" srcId="{23048C61-36D6-4B73-9AF4-D31B74104F82}" destId="{67FFBD6F-56B0-43EB-BBD0-B4BD04E7A66C}" srcOrd="3" destOrd="0" parTransId="{467E952F-FCBD-4614-9654-273CCC048B2A}" sibTransId="{997EED20-EB8B-4654-845F-95E376501A61}"/>
    <dgm:cxn modelId="{06F43257-D3EF-4021-8B4C-8FF549290723}" srcId="{23048C61-36D6-4B73-9AF4-D31B74104F82}" destId="{520A53C9-ECE9-46F5-88D2-D48EC507F57E}" srcOrd="1" destOrd="0" parTransId="{071F71CB-2E91-4706-8580-7A9507D3498C}" sibTransId="{2B883F14-5874-45D7-94D5-8F5162A57A1C}"/>
    <dgm:cxn modelId="{043341A3-29EC-4220-AF5E-2C31A736224D}" type="presOf" srcId="{67FFBD6F-56B0-43EB-BBD0-B4BD04E7A66C}" destId="{4EFD8266-4A8B-4436-BCE5-BD3A3DCF8438}" srcOrd="0" destOrd="0" presId="urn:microsoft.com/office/officeart/2018/2/layout/IconVerticalSolidList"/>
    <dgm:cxn modelId="{41956EF2-F781-4207-896A-4C0B2938A63C}" type="presOf" srcId="{AF583F91-332F-4E72-A1E0-987BFD089F88}" destId="{A908A9E3-E805-444F-BD74-198C5ECF354E}" srcOrd="0" destOrd="0" presId="urn:microsoft.com/office/officeart/2018/2/layout/IconVerticalSolidList"/>
    <dgm:cxn modelId="{FEEC04FE-33FF-4741-8C41-C1313093F66A}" srcId="{23048C61-36D6-4B73-9AF4-D31B74104F82}" destId="{5F527937-CD5F-4682-B04B-CEBA79E99ED4}" srcOrd="2" destOrd="0" parTransId="{FBFBF700-F8A4-474A-A342-2C1752EB13B8}" sibTransId="{6609A378-B1CD-4490-BAD7-454637280DC6}"/>
    <dgm:cxn modelId="{72EF883B-1A4D-4B53-9190-453ED3D5A0F9}" type="presParOf" srcId="{FDC5A295-427F-4550-9C0C-9F7E7A628DFF}" destId="{15CE23F0-7001-42D2-BE49-9B1F633B84A2}" srcOrd="0" destOrd="0" presId="urn:microsoft.com/office/officeart/2018/2/layout/IconVerticalSolidList"/>
    <dgm:cxn modelId="{79EE5F96-B074-4B3F-9EBC-104D3CD980D5}" type="presParOf" srcId="{15CE23F0-7001-42D2-BE49-9B1F633B84A2}" destId="{32854F05-D1CE-4844-A13F-B087EC9AAD88}" srcOrd="0" destOrd="0" presId="urn:microsoft.com/office/officeart/2018/2/layout/IconVerticalSolidList"/>
    <dgm:cxn modelId="{79624A42-C0F8-4C39-8958-8B2DFCC7242D}" type="presParOf" srcId="{15CE23F0-7001-42D2-BE49-9B1F633B84A2}" destId="{034B236D-CAA3-47BB-9889-FACEAF204FDA}" srcOrd="1" destOrd="0" presId="urn:microsoft.com/office/officeart/2018/2/layout/IconVerticalSolidList"/>
    <dgm:cxn modelId="{20DF1B7D-727C-4BFE-8491-F5954BFAE580}" type="presParOf" srcId="{15CE23F0-7001-42D2-BE49-9B1F633B84A2}" destId="{6A1ED025-9BDD-4789-AFAE-460EF42F83BF}" srcOrd="2" destOrd="0" presId="urn:microsoft.com/office/officeart/2018/2/layout/IconVerticalSolidList"/>
    <dgm:cxn modelId="{A24DC65F-FB92-4356-8BA4-DFA91A4C026D}" type="presParOf" srcId="{15CE23F0-7001-42D2-BE49-9B1F633B84A2}" destId="{A908A9E3-E805-444F-BD74-198C5ECF354E}" srcOrd="3" destOrd="0" presId="urn:microsoft.com/office/officeart/2018/2/layout/IconVerticalSolidList"/>
    <dgm:cxn modelId="{9C2B1B51-95F4-4D62-B4CF-307C1A2299F3}" type="presParOf" srcId="{FDC5A295-427F-4550-9C0C-9F7E7A628DFF}" destId="{0FB3DA62-A2BC-48E4-B331-5095077CE8EF}" srcOrd="1" destOrd="0" presId="urn:microsoft.com/office/officeart/2018/2/layout/IconVerticalSolidList"/>
    <dgm:cxn modelId="{9C9B585E-7F1F-4DEC-84EC-6C6C08B6CF52}" type="presParOf" srcId="{FDC5A295-427F-4550-9C0C-9F7E7A628DFF}" destId="{9CAAA516-5FD6-43EF-8659-E74403D7BD79}" srcOrd="2" destOrd="0" presId="urn:microsoft.com/office/officeart/2018/2/layout/IconVerticalSolidList"/>
    <dgm:cxn modelId="{2CB87E69-86DF-461B-AE11-3F4476028F36}" type="presParOf" srcId="{9CAAA516-5FD6-43EF-8659-E74403D7BD79}" destId="{D5E448BE-D808-4A0B-A34F-151AB14844F9}" srcOrd="0" destOrd="0" presId="urn:microsoft.com/office/officeart/2018/2/layout/IconVerticalSolidList"/>
    <dgm:cxn modelId="{9FBA8F09-CA08-4C62-AF31-C9A8E165F1E7}" type="presParOf" srcId="{9CAAA516-5FD6-43EF-8659-E74403D7BD79}" destId="{AF8F3C26-74A4-482F-B989-567A20EDF7BF}" srcOrd="1" destOrd="0" presId="urn:microsoft.com/office/officeart/2018/2/layout/IconVerticalSolidList"/>
    <dgm:cxn modelId="{6730CE3E-5CE2-4CE0-9A7F-71567149413F}" type="presParOf" srcId="{9CAAA516-5FD6-43EF-8659-E74403D7BD79}" destId="{EC10602B-8D87-4D8A-84CC-D69A4F787638}" srcOrd="2" destOrd="0" presId="urn:microsoft.com/office/officeart/2018/2/layout/IconVerticalSolidList"/>
    <dgm:cxn modelId="{6C60676E-04F6-418A-B650-2DA97CA563A8}" type="presParOf" srcId="{9CAAA516-5FD6-43EF-8659-E74403D7BD79}" destId="{5A959316-7E39-4AA6-B8E9-9127E952C487}" srcOrd="3" destOrd="0" presId="urn:microsoft.com/office/officeart/2018/2/layout/IconVerticalSolidList"/>
    <dgm:cxn modelId="{1C19FC68-786B-48A6-9AE3-EA11D51EFE84}" type="presParOf" srcId="{FDC5A295-427F-4550-9C0C-9F7E7A628DFF}" destId="{25D32578-596F-4AE1-9342-DA0B2D36C178}" srcOrd="3" destOrd="0" presId="urn:microsoft.com/office/officeart/2018/2/layout/IconVerticalSolidList"/>
    <dgm:cxn modelId="{3FB6336A-EA61-4495-AA4F-42BF1C8FA47C}" type="presParOf" srcId="{FDC5A295-427F-4550-9C0C-9F7E7A628DFF}" destId="{184B7547-ADA7-4BA8-8531-D6D015F16B49}" srcOrd="4" destOrd="0" presId="urn:microsoft.com/office/officeart/2018/2/layout/IconVerticalSolidList"/>
    <dgm:cxn modelId="{752F0A7F-F504-431E-88B9-5E8BC59AC788}" type="presParOf" srcId="{184B7547-ADA7-4BA8-8531-D6D015F16B49}" destId="{AE0B0CEE-A233-496E-81C2-CCFC8308E76A}" srcOrd="0" destOrd="0" presId="urn:microsoft.com/office/officeart/2018/2/layout/IconVerticalSolidList"/>
    <dgm:cxn modelId="{651FE6CB-C6E3-4D77-AAD6-B435B5EDA8D2}" type="presParOf" srcId="{184B7547-ADA7-4BA8-8531-D6D015F16B49}" destId="{02589F14-3A91-4476-A2FC-4E90C2C8650C}" srcOrd="1" destOrd="0" presId="urn:microsoft.com/office/officeart/2018/2/layout/IconVerticalSolidList"/>
    <dgm:cxn modelId="{5CA4347E-A95B-44EE-8E78-EF160B4D9BE0}" type="presParOf" srcId="{184B7547-ADA7-4BA8-8531-D6D015F16B49}" destId="{0C06B468-C0CD-486C-9CB0-28B367D86BEA}" srcOrd="2" destOrd="0" presId="urn:microsoft.com/office/officeart/2018/2/layout/IconVerticalSolidList"/>
    <dgm:cxn modelId="{901731D6-2486-4E30-9820-68261619116A}" type="presParOf" srcId="{184B7547-ADA7-4BA8-8531-D6D015F16B49}" destId="{C9114989-2F95-406A-8BEC-B77E1C53A1EA}" srcOrd="3" destOrd="0" presId="urn:microsoft.com/office/officeart/2018/2/layout/IconVerticalSolidList"/>
    <dgm:cxn modelId="{238BEEE0-CB6A-4914-8DB2-AD7883D71F50}" type="presParOf" srcId="{FDC5A295-427F-4550-9C0C-9F7E7A628DFF}" destId="{87117EB2-9C09-4E2D-B728-1EDD2E2415C1}" srcOrd="5" destOrd="0" presId="urn:microsoft.com/office/officeart/2018/2/layout/IconVerticalSolidList"/>
    <dgm:cxn modelId="{709A32A0-D1C9-4511-8ED7-4C6A9EBCA3CD}" type="presParOf" srcId="{FDC5A295-427F-4550-9C0C-9F7E7A628DFF}" destId="{3C8CC786-25CB-4455-BBC1-A787FEFE4FB2}" srcOrd="6" destOrd="0" presId="urn:microsoft.com/office/officeart/2018/2/layout/IconVerticalSolidList"/>
    <dgm:cxn modelId="{BA0AFF42-9CFC-4414-8B5C-12BE2DB24D4D}" type="presParOf" srcId="{3C8CC786-25CB-4455-BBC1-A787FEFE4FB2}" destId="{89F0615C-3F5E-49D6-B22D-B042F16E1D94}" srcOrd="0" destOrd="0" presId="urn:microsoft.com/office/officeart/2018/2/layout/IconVerticalSolidList"/>
    <dgm:cxn modelId="{1C4EE2D5-2081-488B-8D6D-596BA65DC309}" type="presParOf" srcId="{3C8CC786-25CB-4455-BBC1-A787FEFE4FB2}" destId="{F676E91C-CE1F-43CA-843E-75C5D4C443B8}" srcOrd="1" destOrd="0" presId="urn:microsoft.com/office/officeart/2018/2/layout/IconVerticalSolidList"/>
    <dgm:cxn modelId="{E2E34668-D41F-47B6-9D37-F774B5A8AF63}" type="presParOf" srcId="{3C8CC786-25CB-4455-BBC1-A787FEFE4FB2}" destId="{DEEB0D14-6F34-4007-8031-71D9100FE6D0}" srcOrd="2" destOrd="0" presId="urn:microsoft.com/office/officeart/2018/2/layout/IconVerticalSolidList"/>
    <dgm:cxn modelId="{8A5BB032-BBFC-4C41-91C5-E2EEF7B50180}" type="presParOf" srcId="{3C8CC786-25CB-4455-BBC1-A787FEFE4FB2}" destId="{4EFD8266-4A8B-4436-BCE5-BD3A3DCF84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54F05-D1CE-4844-A13F-B087EC9AAD88}">
      <dsp:nvSpPr>
        <dsp:cNvPr id="0" name=""/>
        <dsp:cNvSpPr/>
      </dsp:nvSpPr>
      <dsp:spPr>
        <a:xfrm>
          <a:off x="0" y="1668"/>
          <a:ext cx="6815731" cy="8458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B236D-CAA3-47BB-9889-FACEAF204FDA}">
      <dsp:nvSpPr>
        <dsp:cNvPr id="0" name=""/>
        <dsp:cNvSpPr/>
      </dsp:nvSpPr>
      <dsp:spPr>
        <a:xfrm>
          <a:off x="255878" y="191991"/>
          <a:ext cx="465233" cy="4652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8A9E3-E805-444F-BD74-198C5ECF354E}">
      <dsp:nvSpPr>
        <dsp:cNvPr id="0" name=""/>
        <dsp:cNvSpPr/>
      </dsp:nvSpPr>
      <dsp:spPr>
        <a:xfrm>
          <a:off x="976991" y="1668"/>
          <a:ext cx="5838739" cy="84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22" tIns="89522" rIns="89522" bIns="8952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Marriage Models</a:t>
          </a:r>
          <a:endParaRPr lang="ru-RU" sz="2200" kern="1200"/>
        </a:p>
      </dsp:txBody>
      <dsp:txXfrm>
        <a:off x="976991" y="1668"/>
        <a:ext cx="5838739" cy="845879"/>
      </dsp:txXfrm>
    </dsp:sp>
    <dsp:sp modelId="{D5E448BE-D808-4A0B-A34F-151AB14844F9}">
      <dsp:nvSpPr>
        <dsp:cNvPr id="0" name=""/>
        <dsp:cNvSpPr/>
      </dsp:nvSpPr>
      <dsp:spPr>
        <a:xfrm>
          <a:off x="0" y="1059018"/>
          <a:ext cx="6815731" cy="8458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F3C26-74A4-482F-B989-567A20EDF7BF}">
      <dsp:nvSpPr>
        <dsp:cNvPr id="0" name=""/>
        <dsp:cNvSpPr/>
      </dsp:nvSpPr>
      <dsp:spPr>
        <a:xfrm>
          <a:off x="255878" y="1249341"/>
          <a:ext cx="465233" cy="4652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59316-7E39-4AA6-B8E9-9127E952C487}">
      <dsp:nvSpPr>
        <dsp:cNvPr id="0" name=""/>
        <dsp:cNvSpPr/>
      </dsp:nvSpPr>
      <dsp:spPr>
        <a:xfrm>
          <a:off x="976991" y="1059018"/>
          <a:ext cx="5838739" cy="84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22" tIns="89522" rIns="89522" bIns="8952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Parenting Models</a:t>
          </a:r>
          <a:endParaRPr lang="ru-RU" sz="2200" kern="1200"/>
        </a:p>
      </dsp:txBody>
      <dsp:txXfrm>
        <a:off x="976991" y="1059018"/>
        <a:ext cx="5838739" cy="845879"/>
      </dsp:txXfrm>
    </dsp:sp>
    <dsp:sp modelId="{AE0B0CEE-A233-496E-81C2-CCFC8308E76A}">
      <dsp:nvSpPr>
        <dsp:cNvPr id="0" name=""/>
        <dsp:cNvSpPr/>
      </dsp:nvSpPr>
      <dsp:spPr>
        <a:xfrm>
          <a:off x="0" y="2116368"/>
          <a:ext cx="6815731" cy="8458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89F14-3A91-4476-A2FC-4E90C2C8650C}">
      <dsp:nvSpPr>
        <dsp:cNvPr id="0" name=""/>
        <dsp:cNvSpPr/>
      </dsp:nvSpPr>
      <dsp:spPr>
        <a:xfrm>
          <a:off x="255878" y="2306691"/>
          <a:ext cx="465233" cy="4652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14989-2F95-406A-8BEC-B77E1C53A1EA}">
      <dsp:nvSpPr>
        <dsp:cNvPr id="0" name=""/>
        <dsp:cNvSpPr/>
      </dsp:nvSpPr>
      <dsp:spPr>
        <a:xfrm>
          <a:off x="976991" y="2116368"/>
          <a:ext cx="5838739" cy="84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22" tIns="89522" rIns="89522" bIns="8952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Employment Models</a:t>
          </a:r>
          <a:endParaRPr lang="ru-RU" sz="2200" kern="1200"/>
        </a:p>
      </dsp:txBody>
      <dsp:txXfrm>
        <a:off x="976991" y="2116368"/>
        <a:ext cx="5838739" cy="845879"/>
      </dsp:txXfrm>
    </dsp:sp>
    <dsp:sp modelId="{89F0615C-3F5E-49D6-B22D-B042F16E1D94}">
      <dsp:nvSpPr>
        <dsp:cNvPr id="0" name=""/>
        <dsp:cNvSpPr/>
      </dsp:nvSpPr>
      <dsp:spPr>
        <a:xfrm>
          <a:off x="0" y="3173718"/>
          <a:ext cx="6815731" cy="8458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6E91C-CE1F-43CA-843E-75C5D4C443B8}">
      <dsp:nvSpPr>
        <dsp:cNvPr id="0" name=""/>
        <dsp:cNvSpPr/>
      </dsp:nvSpPr>
      <dsp:spPr>
        <a:xfrm>
          <a:off x="255878" y="3364041"/>
          <a:ext cx="465233" cy="4652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D8266-4A8B-4436-BCE5-BD3A3DCF8438}">
      <dsp:nvSpPr>
        <dsp:cNvPr id="0" name=""/>
        <dsp:cNvSpPr/>
      </dsp:nvSpPr>
      <dsp:spPr>
        <a:xfrm>
          <a:off x="976991" y="3173718"/>
          <a:ext cx="5838739" cy="845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22" tIns="89522" rIns="89522" bIns="8952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Ecumenical Implications</a:t>
          </a:r>
          <a:endParaRPr lang="ru-RU" sz="2200" kern="1200"/>
        </a:p>
      </dsp:txBody>
      <dsp:txXfrm>
        <a:off x="976991" y="3173718"/>
        <a:ext cx="5838739" cy="845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6F6619-D40A-4F80-9793-0966222F7E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9F8D3D-6614-4795-9F62-45A513345F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1C772-9A4E-41B8-AFA2-98ED321DB4A6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59F01-2F94-45B7-934F-417D3F930E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99601-88E4-466A-922A-716DC698C6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56DE-02AF-4D3A-A7DF-F957F55EF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38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59A1B-68CC-4822-B53F-ABB4D5826619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95845-AB23-429F-BB6B-BB634305DF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0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95845-AB23-429F-BB6B-BB634305DF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2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95845-AB23-429F-BB6B-BB634305DF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95845-AB23-429F-BB6B-BB634305DF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1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95845-AB23-429F-BB6B-BB634305DF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0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95845-AB23-429F-BB6B-BB634305DF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9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95845-AB23-429F-BB6B-BB634305DF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76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95845-AB23-429F-BB6B-BB634305DF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400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95845-AB23-429F-BB6B-BB634305DF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3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abstract art print">
            <a:extLst>
              <a:ext uri="{FF2B5EF4-FFF2-40B4-BE49-F238E27FC236}">
                <a16:creationId xmlns:a16="http://schemas.microsoft.com/office/drawing/2014/main" id="{65EB9C0E-82E1-4B5B-A48D-C50A96A016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2510" r="9090" b="4635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69F1744A-CA11-44DA-AE09-C24B436C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rgbClr val="FFFFFE"/>
                </a:solidFill>
              </a:rPr>
              <a:t>Biblical Institutional Models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sz="1600" cap="small" dirty="0">
                <a:solidFill>
                  <a:srgbClr val="FFFFFE"/>
                </a:solidFill>
              </a:rPr>
              <a:t>(Based on Colossians 3:16-4:1, and Ephesians 5:20-6:9 only)</a:t>
            </a:r>
            <a:endParaRPr lang="en-US" cap="small" dirty="0">
              <a:solidFill>
                <a:srgbClr val="FFFFFE"/>
              </a:solidFill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 descr="SmartArt graphic">
            <a:extLst>
              <a:ext uri="{FF2B5EF4-FFF2-40B4-BE49-F238E27FC236}">
                <a16:creationId xmlns:a16="http://schemas.microsoft.com/office/drawing/2014/main" id="{FB509DA5-15CF-4F50-8076-F311C53562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674504"/>
              </p:ext>
            </p:extLst>
          </p:nvPr>
        </p:nvGraphicFramePr>
        <p:xfrm>
          <a:off x="1304017" y="2015733"/>
          <a:ext cx="6815731" cy="4021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2549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704" y="1193614"/>
            <a:ext cx="2890346" cy="66014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400" dirty="0"/>
              <a:t>Marriage MODELS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F69F0C7-2540-4FBA-A43D-E3CCB66B6706}"/>
              </a:ext>
            </a:extLst>
          </p:cNvPr>
          <p:cNvSpPr/>
          <p:nvPr/>
        </p:nvSpPr>
        <p:spPr>
          <a:xfrm>
            <a:off x="3945060" y="1669428"/>
            <a:ext cx="1276901" cy="1276901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Eve</a:t>
            </a:r>
            <a:endParaRPr lang="ru-RU" sz="1800" b="0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C036E9-8DBA-432B-9F62-F7F84D49FA4D}"/>
              </a:ext>
            </a:extLst>
          </p:cNvPr>
          <p:cNvCxnSpPr/>
          <p:nvPr/>
        </p:nvCxnSpPr>
        <p:spPr>
          <a:xfrm>
            <a:off x="1580938" y="2953668"/>
            <a:ext cx="585008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467156-D18D-455A-A672-3C8BFAACBAB1}"/>
              </a:ext>
            </a:extLst>
          </p:cNvPr>
          <p:cNvSpPr txBox="1"/>
          <p:nvPr/>
        </p:nvSpPr>
        <p:spPr>
          <a:xfrm>
            <a:off x="1580938" y="3049457"/>
            <a:ext cx="585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Equality Model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F874617-DD80-40B2-A2BE-4165336A75AC}"/>
              </a:ext>
            </a:extLst>
          </p:cNvPr>
          <p:cNvSpPr/>
          <p:nvPr/>
        </p:nvSpPr>
        <p:spPr>
          <a:xfrm>
            <a:off x="3094031" y="1662091"/>
            <a:ext cx="1276901" cy="1276901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Adam</a:t>
            </a:r>
            <a:endParaRPr lang="ru-RU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682541D-8727-4C33-825F-4BC3FC10061C}"/>
              </a:ext>
            </a:extLst>
          </p:cNvPr>
          <p:cNvSpPr/>
          <p:nvPr/>
        </p:nvSpPr>
        <p:spPr>
          <a:xfrm>
            <a:off x="3945060" y="1676767"/>
            <a:ext cx="1276901" cy="1276901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Eve</a:t>
            </a:r>
            <a:endParaRPr lang="ru-RU" sz="1800" b="0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3B87E8F-91A1-4905-B6FC-C969B161CB4C}"/>
              </a:ext>
            </a:extLst>
          </p:cNvPr>
          <p:cNvSpPr/>
          <p:nvPr/>
        </p:nvSpPr>
        <p:spPr>
          <a:xfrm>
            <a:off x="3094031" y="1669430"/>
            <a:ext cx="1276901" cy="1276901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Adam</a:t>
            </a:r>
            <a:endParaRPr lang="ru-RU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1DE55B-48EC-4764-BB5D-E022F944793D}"/>
              </a:ext>
            </a:extLst>
          </p:cNvPr>
          <p:cNvSpPr txBox="1"/>
          <p:nvPr/>
        </p:nvSpPr>
        <p:spPr>
          <a:xfrm>
            <a:off x="8459633" y="1894058"/>
            <a:ext cx="33495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Equality is foundational to all marriages. Men and women are </a:t>
            </a:r>
            <a:r>
              <a:rPr lang="en-US" i="1" dirty="0"/>
              <a:t>absolutely</a:t>
            </a:r>
            <a:r>
              <a:rPr lang="en-US" dirty="0"/>
              <a:t> equal.</a:t>
            </a:r>
          </a:p>
          <a:p>
            <a:endParaRPr lang="en-US" dirty="0"/>
          </a:p>
          <a:p>
            <a:r>
              <a:rPr lang="en-US" dirty="0"/>
              <a:t>However, the equality model cannot and never did </a:t>
            </a:r>
            <a:r>
              <a:rPr lang="en-US" i="1" dirty="0"/>
              <a:t>stand alone </a:t>
            </a:r>
            <a:r>
              <a:rPr lang="en-US" dirty="0"/>
              <a:t>as the basis of marriage.</a:t>
            </a:r>
          </a:p>
          <a:p>
            <a:endParaRPr lang="en-US" dirty="0"/>
          </a:p>
          <a:p>
            <a:r>
              <a:rPr lang="en-US" dirty="0"/>
              <a:t>It offers no governing principles for assuring equality in institutional relationships.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Our culture is testing this today in all of our institutions.</a:t>
            </a:r>
          </a:p>
          <a:p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1DDC15-EFF7-4180-B509-1294517973DD}"/>
              </a:ext>
            </a:extLst>
          </p:cNvPr>
          <p:cNvGrpSpPr/>
          <p:nvPr/>
        </p:nvGrpSpPr>
        <p:grpSpPr>
          <a:xfrm>
            <a:off x="3273476" y="1798832"/>
            <a:ext cx="713343" cy="386184"/>
            <a:chOff x="1055549" y="909939"/>
            <a:chExt cx="713343" cy="386184"/>
          </a:xfrm>
        </p:grpSpPr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9D077901-2B9C-462C-9D3B-294A94F64853}"/>
                </a:ext>
              </a:extLst>
            </p:cNvPr>
            <p:cNvSpPr/>
            <p:nvPr/>
          </p:nvSpPr>
          <p:spPr>
            <a:xfrm>
              <a:off x="1055549" y="909939"/>
              <a:ext cx="713343" cy="38618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Arrow: Right 6">
              <a:extLst>
                <a:ext uri="{FF2B5EF4-FFF2-40B4-BE49-F238E27FC236}">
                  <a16:creationId xmlns:a16="http://schemas.microsoft.com/office/drawing/2014/main" id="{6EEDC5E9-DF21-4952-93F8-13BD4D33D905}"/>
                </a:ext>
              </a:extLst>
            </p:cNvPr>
            <p:cNvSpPr txBox="1"/>
            <p:nvPr/>
          </p:nvSpPr>
          <p:spPr>
            <a:xfrm>
              <a:off x="1055549" y="987176"/>
              <a:ext cx="597488" cy="231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>
                <a:latin typeface="+mn-lt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A9423B-B6D8-4311-999D-EF515A2B665E}"/>
              </a:ext>
            </a:extLst>
          </p:cNvPr>
          <p:cNvGrpSpPr/>
          <p:nvPr/>
        </p:nvGrpSpPr>
        <p:grpSpPr>
          <a:xfrm>
            <a:off x="4254099" y="1798832"/>
            <a:ext cx="713343" cy="386184"/>
            <a:chOff x="1095926" y="1991443"/>
            <a:chExt cx="713343" cy="386184"/>
          </a:xfrm>
        </p:grpSpPr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CC5DD2D5-F39D-4C86-A9FA-966F93605494}"/>
                </a:ext>
              </a:extLst>
            </p:cNvPr>
            <p:cNvSpPr/>
            <p:nvPr/>
          </p:nvSpPr>
          <p:spPr>
            <a:xfrm rot="10800000">
              <a:off x="1095926" y="1991443"/>
              <a:ext cx="713343" cy="38618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Arrow: Right 10">
              <a:extLst>
                <a:ext uri="{FF2B5EF4-FFF2-40B4-BE49-F238E27FC236}">
                  <a16:creationId xmlns:a16="http://schemas.microsoft.com/office/drawing/2014/main" id="{098758F4-39AF-4BEF-A14D-45D74B903B2D}"/>
                </a:ext>
              </a:extLst>
            </p:cNvPr>
            <p:cNvSpPr txBox="1"/>
            <p:nvPr/>
          </p:nvSpPr>
          <p:spPr>
            <a:xfrm rot="21600000">
              <a:off x="1211781" y="2068680"/>
              <a:ext cx="597488" cy="231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>
                <a:latin typeface="+mn-lt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6C7057D-0DAA-4ABB-B2ED-F03A1F5DF10A}"/>
              </a:ext>
            </a:extLst>
          </p:cNvPr>
          <p:cNvSpPr txBox="1"/>
          <p:nvPr/>
        </p:nvSpPr>
        <p:spPr>
          <a:xfrm>
            <a:off x="1394800" y="3681271"/>
            <a:ext cx="4298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baseline="30000" dirty="0"/>
              <a:t>Both</a:t>
            </a:r>
            <a:r>
              <a:rPr lang="en-US" sz="2400" baseline="30000" dirty="0"/>
              <a:t> are created by God.</a:t>
            </a:r>
          </a:p>
          <a:p>
            <a:pPr algn="r"/>
            <a:r>
              <a:rPr lang="en-US" sz="2400" i="1" baseline="30000" dirty="0"/>
              <a:t>Both</a:t>
            </a:r>
            <a:r>
              <a:rPr lang="en-US" sz="2400" baseline="30000" dirty="0"/>
              <a:t> are made in the image of God.</a:t>
            </a:r>
          </a:p>
          <a:p>
            <a:pPr algn="r"/>
            <a:r>
              <a:rPr lang="en-US" sz="2400" i="1" baseline="30000" dirty="0"/>
              <a:t>Both</a:t>
            </a:r>
            <a:r>
              <a:rPr lang="en-US" sz="2400" baseline="30000" dirty="0"/>
              <a:t> are given dominion over the creation.</a:t>
            </a:r>
          </a:p>
          <a:p>
            <a:pPr algn="r"/>
            <a:r>
              <a:rPr lang="en-US" sz="2400" i="1" baseline="30000" dirty="0"/>
              <a:t>Both</a:t>
            </a:r>
            <a:r>
              <a:rPr lang="en-US" sz="2400" baseline="30000" dirty="0"/>
              <a:t> are (bone of bone and flesh of flesh) Adam.</a:t>
            </a:r>
          </a:p>
          <a:p>
            <a:pPr algn="r"/>
            <a:r>
              <a:rPr lang="en-US" sz="2400" i="1" baseline="30000" dirty="0"/>
              <a:t>Both</a:t>
            </a:r>
            <a:r>
              <a:rPr lang="en-US" sz="2400" baseline="30000" dirty="0"/>
              <a:t> are to be fruitful and multiply.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C27C81-A7A0-4F06-852A-C063ECC102F2}"/>
              </a:ext>
            </a:extLst>
          </p:cNvPr>
          <p:cNvSpPr txBox="1"/>
          <p:nvPr/>
        </p:nvSpPr>
        <p:spPr>
          <a:xfrm>
            <a:off x="5960222" y="3669598"/>
            <a:ext cx="1389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aseline="30000" dirty="0"/>
              <a:t>Gen. 1:27, 28; </a:t>
            </a:r>
          </a:p>
          <a:p>
            <a:endParaRPr lang="nb-NO" sz="2400" baseline="30000" dirty="0"/>
          </a:p>
          <a:p>
            <a:r>
              <a:rPr lang="nb-NO" sz="2400" baseline="30000" dirty="0"/>
              <a:t>Gen. 2:7 </a:t>
            </a:r>
          </a:p>
          <a:p>
            <a:endParaRPr lang="nb-NO" sz="2400" baseline="30000" dirty="0"/>
          </a:p>
          <a:p>
            <a:r>
              <a:rPr lang="nb-NO" sz="2400" baseline="30000" dirty="0"/>
              <a:t>Gen. 2:21-25  </a:t>
            </a:r>
          </a:p>
        </p:txBody>
      </p:sp>
    </p:spTree>
    <p:extLst>
      <p:ext uri="{BB962C8B-B14F-4D97-AF65-F5344CB8AC3E}">
        <p14:creationId xmlns:p14="http://schemas.microsoft.com/office/powerpoint/2010/main" val="269357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704" y="1193614"/>
            <a:ext cx="2890346" cy="66014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400" dirty="0"/>
              <a:t>marriage MODELS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C036E9-8DBA-432B-9F62-F7F84D49FA4D}"/>
              </a:ext>
            </a:extLst>
          </p:cNvPr>
          <p:cNvCxnSpPr/>
          <p:nvPr/>
        </p:nvCxnSpPr>
        <p:spPr>
          <a:xfrm>
            <a:off x="1558636" y="3198998"/>
            <a:ext cx="585008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467156-D18D-455A-A672-3C8BFAACBAB1}"/>
              </a:ext>
            </a:extLst>
          </p:cNvPr>
          <p:cNvSpPr txBox="1"/>
          <p:nvPr/>
        </p:nvSpPr>
        <p:spPr>
          <a:xfrm>
            <a:off x="1558636" y="3317351"/>
            <a:ext cx="59795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Complementary Model</a:t>
            </a:r>
          </a:p>
          <a:p>
            <a:pPr algn="ctr"/>
            <a:r>
              <a:rPr lang="en-US" dirty="0"/>
              <a:t>Eve was created as Adam’s equal</a:t>
            </a:r>
            <a:r>
              <a:rPr lang="en-US" i="1" dirty="0"/>
              <a:t> helpmate </a:t>
            </a:r>
            <a:r>
              <a:rPr lang="en-US" dirty="0"/>
              <a:t>and was later further subordinated due to the fall.  Genesis 3.</a:t>
            </a:r>
          </a:p>
          <a:p>
            <a:pPr algn="ctr"/>
            <a:endParaRPr lang="en-US" dirty="0"/>
          </a:p>
          <a:p>
            <a:pPr algn="ctr"/>
            <a:r>
              <a:rPr lang="en-US" sz="1600" i="1" dirty="0"/>
              <a:t>Note: Even combined, these two models are not fully adequate!</a:t>
            </a:r>
          </a:p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F29A46-1170-4915-B813-4A6A8F1E9B4F}"/>
              </a:ext>
            </a:extLst>
          </p:cNvPr>
          <p:cNvSpPr/>
          <p:nvPr/>
        </p:nvSpPr>
        <p:spPr>
          <a:xfrm>
            <a:off x="4190387" y="1910940"/>
            <a:ext cx="1276901" cy="1276901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Eve</a:t>
            </a:r>
            <a:endParaRPr lang="ru-RU" sz="1800" b="0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45ABC95-39F4-433E-AE69-AE1DADDE279B}"/>
              </a:ext>
            </a:extLst>
          </p:cNvPr>
          <p:cNvSpPr/>
          <p:nvPr/>
        </p:nvSpPr>
        <p:spPr>
          <a:xfrm>
            <a:off x="3339358" y="1903603"/>
            <a:ext cx="1276901" cy="1276901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Adam</a:t>
            </a:r>
            <a:endParaRPr lang="ru-RU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3608C1E-8A13-4EF5-93B0-F72355AC5A8D}"/>
              </a:ext>
            </a:extLst>
          </p:cNvPr>
          <p:cNvSpPr/>
          <p:nvPr/>
        </p:nvSpPr>
        <p:spPr>
          <a:xfrm rot="2193834">
            <a:off x="4321763" y="2609409"/>
            <a:ext cx="340280" cy="386185"/>
          </a:xfrm>
          <a:custGeom>
            <a:avLst/>
            <a:gdLst>
              <a:gd name="connsiteX0" fmla="*/ 0 w 340280"/>
              <a:gd name="connsiteY0" fmla="*/ 77237 h 386184"/>
              <a:gd name="connsiteX1" fmla="*/ 170140 w 340280"/>
              <a:gd name="connsiteY1" fmla="*/ 77237 h 386184"/>
              <a:gd name="connsiteX2" fmla="*/ 170140 w 340280"/>
              <a:gd name="connsiteY2" fmla="*/ 0 h 386184"/>
              <a:gd name="connsiteX3" fmla="*/ 340280 w 340280"/>
              <a:gd name="connsiteY3" fmla="*/ 193092 h 386184"/>
              <a:gd name="connsiteX4" fmla="*/ 170140 w 340280"/>
              <a:gd name="connsiteY4" fmla="*/ 386184 h 386184"/>
              <a:gd name="connsiteX5" fmla="*/ 170140 w 340280"/>
              <a:gd name="connsiteY5" fmla="*/ 308947 h 386184"/>
              <a:gd name="connsiteX6" fmla="*/ 0 w 340280"/>
              <a:gd name="connsiteY6" fmla="*/ 308947 h 386184"/>
              <a:gd name="connsiteX7" fmla="*/ 0 w 340280"/>
              <a:gd name="connsiteY7" fmla="*/ 77237 h 38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280" h="386184">
                <a:moveTo>
                  <a:pt x="340280" y="308947"/>
                </a:moveTo>
                <a:lnTo>
                  <a:pt x="170140" y="308947"/>
                </a:lnTo>
                <a:lnTo>
                  <a:pt x="170140" y="386184"/>
                </a:lnTo>
                <a:lnTo>
                  <a:pt x="0" y="193092"/>
                </a:lnTo>
                <a:lnTo>
                  <a:pt x="170140" y="0"/>
                </a:lnTo>
                <a:lnTo>
                  <a:pt x="170140" y="77237"/>
                </a:lnTo>
                <a:lnTo>
                  <a:pt x="340280" y="77237"/>
                </a:lnTo>
                <a:lnTo>
                  <a:pt x="340280" y="30894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085" tIns="77237" rIns="-2" bIns="77237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 dirty="0">
              <a:latin typeface="+mn-lt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EF26468-D3FD-483A-BEBE-6F4A7107A100}"/>
              </a:ext>
            </a:extLst>
          </p:cNvPr>
          <p:cNvSpPr/>
          <p:nvPr/>
        </p:nvSpPr>
        <p:spPr>
          <a:xfrm>
            <a:off x="8555496" y="2251751"/>
            <a:ext cx="1193103" cy="1144249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Husband</a:t>
            </a:r>
            <a:endParaRPr lang="ru-RU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2E74695-0795-4A1E-92AE-CEE252140451}"/>
              </a:ext>
            </a:extLst>
          </p:cNvPr>
          <p:cNvSpPr/>
          <p:nvPr/>
        </p:nvSpPr>
        <p:spPr>
          <a:xfrm>
            <a:off x="8579923" y="4188584"/>
            <a:ext cx="1144249" cy="1144249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>
                <a:solidFill>
                  <a:prstClr val="white"/>
                </a:solidFill>
              </a:rPr>
              <a:t>Wife</a:t>
            </a:r>
            <a:endParaRPr lang="ru-RU" sz="1800" b="0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2DE1B2-D8D8-412D-9BBB-23387F4A4BD7}"/>
              </a:ext>
            </a:extLst>
          </p:cNvPr>
          <p:cNvSpPr txBox="1"/>
          <p:nvPr/>
        </p:nvSpPr>
        <p:spPr>
          <a:xfrm>
            <a:off x="9772840" y="1980574"/>
            <a:ext cx="21709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Equality is never in question. Initially, Adam was Eve’s head as </a:t>
            </a:r>
            <a:r>
              <a:rPr lang="en-US" i="1" dirty="0"/>
              <a:t>primogeniture</a:t>
            </a:r>
            <a:r>
              <a:rPr lang="en-US" dirty="0"/>
              <a:t> – thus insuring </a:t>
            </a:r>
            <a:r>
              <a:rPr lang="en-US" u="sng" dirty="0"/>
              <a:t>order </a:t>
            </a:r>
            <a:r>
              <a:rPr lang="en-US" dirty="0"/>
              <a:t>inside marriage. </a:t>
            </a:r>
          </a:p>
          <a:p>
            <a:r>
              <a:rPr lang="en-US" dirty="0"/>
              <a:t>1 Tim. 2:12</a:t>
            </a:r>
          </a:p>
          <a:p>
            <a:endParaRPr lang="en-US" dirty="0"/>
          </a:p>
          <a:p>
            <a:r>
              <a:rPr lang="en-US" dirty="0"/>
              <a:t>Eve was subjected to Adam’s </a:t>
            </a:r>
            <a:r>
              <a:rPr lang="en-US" i="1" dirty="0"/>
              <a:t>headship</a:t>
            </a:r>
            <a:r>
              <a:rPr lang="en-US" dirty="0"/>
              <a:t> because of the fall and Adam’s headship duties were further extended. 1 Tm 2:13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B977B9B-E689-4494-B90B-5388CC9F6F85}"/>
              </a:ext>
            </a:extLst>
          </p:cNvPr>
          <p:cNvSpPr/>
          <p:nvPr/>
        </p:nvSpPr>
        <p:spPr>
          <a:xfrm rot="16200000">
            <a:off x="8795376" y="3599199"/>
            <a:ext cx="713343" cy="386184"/>
          </a:xfrm>
          <a:custGeom>
            <a:avLst/>
            <a:gdLst>
              <a:gd name="connsiteX0" fmla="*/ 0 w 713343"/>
              <a:gd name="connsiteY0" fmla="*/ 77237 h 386184"/>
              <a:gd name="connsiteX1" fmla="*/ 520251 w 713343"/>
              <a:gd name="connsiteY1" fmla="*/ 77237 h 386184"/>
              <a:gd name="connsiteX2" fmla="*/ 520251 w 713343"/>
              <a:gd name="connsiteY2" fmla="*/ 0 h 386184"/>
              <a:gd name="connsiteX3" fmla="*/ 713343 w 713343"/>
              <a:gd name="connsiteY3" fmla="*/ 193092 h 386184"/>
              <a:gd name="connsiteX4" fmla="*/ 520251 w 713343"/>
              <a:gd name="connsiteY4" fmla="*/ 386184 h 386184"/>
              <a:gd name="connsiteX5" fmla="*/ 520251 w 713343"/>
              <a:gd name="connsiteY5" fmla="*/ 308947 h 386184"/>
              <a:gd name="connsiteX6" fmla="*/ 0 w 713343"/>
              <a:gd name="connsiteY6" fmla="*/ 308947 h 386184"/>
              <a:gd name="connsiteX7" fmla="*/ 0 w 713343"/>
              <a:gd name="connsiteY7" fmla="*/ 77237 h 38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3343" h="386184">
                <a:moveTo>
                  <a:pt x="0" y="77237"/>
                </a:moveTo>
                <a:lnTo>
                  <a:pt x="520251" y="77237"/>
                </a:lnTo>
                <a:lnTo>
                  <a:pt x="520251" y="0"/>
                </a:lnTo>
                <a:lnTo>
                  <a:pt x="713343" y="193092"/>
                </a:lnTo>
                <a:lnTo>
                  <a:pt x="520251" y="386184"/>
                </a:lnTo>
                <a:lnTo>
                  <a:pt x="520251" y="308947"/>
                </a:lnTo>
                <a:lnTo>
                  <a:pt x="0" y="308947"/>
                </a:lnTo>
                <a:lnTo>
                  <a:pt x="0" y="7723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7237" rIns="115855" bIns="77237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200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704" y="1093255"/>
            <a:ext cx="2890346" cy="660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/>
              <a:t>MARRIAGE MODELS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76AF23-A4A1-4389-A672-6FAC83817C7E}"/>
              </a:ext>
            </a:extLst>
          </p:cNvPr>
          <p:cNvSpPr/>
          <p:nvPr/>
        </p:nvSpPr>
        <p:spPr>
          <a:xfrm>
            <a:off x="8586306" y="3492598"/>
            <a:ext cx="1106648" cy="1026794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Husband</a:t>
            </a:r>
            <a:endParaRPr lang="ru-RU" sz="16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2341BB-F0E2-46B5-A347-389E966FF5A2}"/>
              </a:ext>
            </a:extLst>
          </p:cNvPr>
          <p:cNvSpPr/>
          <p:nvPr/>
        </p:nvSpPr>
        <p:spPr>
          <a:xfrm>
            <a:off x="8586306" y="4643745"/>
            <a:ext cx="1116543" cy="987527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>
                <a:solidFill>
                  <a:prstClr val="white"/>
                </a:solidFill>
              </a:rPr>
              <a:t>Wife</a:t>
            </a:r>
            <a:endParaRPr lang="ru-RU" sz="1800" b="0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D313F3D-28EA-44F2-9602-44DFA47C110F}"/>
              </a:ext>
            </a:extLst>
          </p:cNvPr>
          <p:cNvSpPr/>
          <p:nvPr/>
        </p:nvSpPr>
        <p:spPr>
          <a:xfrm>
            <a:off x="1267029" y="896841"/>
            <a:ext cx="5702483" cy="3111574"/>
          </a:xfrm>
          <a:prstGeom prst="triangle">
            <a:avLst>
              <a:gd name="adj" fmla="val 49809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67156-D18D-455A-A672-3C8BFAACBAB1}"/>
              </a:ext>
            </a:extLst>
          </p:cNvPr>
          <p:cNvSpPr txBox="1"/>
          <p:nvPr/>
        </p:nvSpPr>
        <p:spPr>
          <a:xfrm>
            <a:off x="1244727" y="3931314"/>
            <a:ext cx="58508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Christ Centered Model</a:t>
            </a:r>
          </a:p>
          <a:p>
            <a:pPr algn="ctr"/>
            <a:r>
              <a:rPr lang="en-US" dirty="0"/>
              <a:t>Christ,  Adam, and Eve are now one by virtue of </a:t>
            </a:r>
            <a:r>
              <a:rPr lang="en-US" i="1" dirty="0"/>
              <a:t>both </a:t>
            </a:r>
            <a:r>
              <a:rPr lang="en-US" dirty="0"/>
              <a:t>the old and the new creation. This is new!</a:t>
            </a:r>
          </a:p>
          <a:p>
            <a:pPr algn="ctr"/>
            <a:r>
              <a:rPr lang="en-US" sz="1600" dirty="0"/>
              <a:t>Ephesians 5:30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D3D8660-F739-4686-B5A3-42F948D115F2}"/>
              </a:ext>
            </a:extLst>
          </p:cNvPr>
          <p:cNvSpPr/>
          <p:nvPr/>
        </p:nvSpPr>
        <p:spPr>
          <a:xfrm>
            <a:off x="3922758" y="2234332"/>
            <a:ext cx="1276901" cy="1276901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>
                <a:solidFill>
                  <a:prstClr val="white"/>
                </a:solidFill>
              </a:rPr>
              <a:t>Wife</a:t>
            </a:r>
            <a:endParaRPr lang="ru-RU" sz="1800" b="0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432A2CF-BD4A-4A93-B27C-42AE1BD189C8}"/>
              </a:ext>
            </a:extLst>
          </p:cNvPr>
          <p:cNvSpPr/>
          <p:nvPr/>
        </p:nvSpPr>
        <p:spPr>
          <a:xfrm>
            <a:off x="3071729" y="2226995"/>
            <a:ext cx="1276901" cy="1276901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Husband</a:t>
            </a:r>
            <a:endParaRPr lang="ru-RU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9B465CD-4EA0-4A0C-90A7-E4BF7DF00FEB}"/>
              </a:ext>
            </a:extLst>
          </p:cNvPr>
          <p:cNvSpPr/>
          <p:nvPr/>
        </p:nvSpPr>
        <p:spPr>
          <a:xfrm rot="2193834">
            <a:off x="4054134" y="2932801"/>
            <a:ext cx="340280" cy="386185"/>
          </a:xfrm>
          <a:custGeom>
            <a:avLst/>
            <a:gdLst>
              <a:gd name="connsiteX0" fmla="*/ 0 w 340280"/>
              <a:gd name="connsiteY0" fmla="*/ 77237 h 386184"/>
              <a:gd name="connsiteX1" fmla="*/ 170140 w 340280"/>
              <a:gd name="connsiteY1" fmla="*/ 77237 h 386184"/>
              <a:gd name="connsiteX2" fmla="*/ 170140 w 340280"/>
              <a:gd name="connsiteY2" fmla="*/ 0 h 386184"/>
              <a:gd name="connsiteX3" fmla="*/ 340280 w 340280"/>
              <a:gd name="connsiteY3" fmla="*/ 193092 h 386184"/>
              <a:gd name="connsiteX4" fmla="*/ 170140 w 340280"/>
              <a:gd name="connsiteY4" fmla="*/ 386184 h 386184"/>
              <a:gd name="connsiteX5" fmla="*/ 170140 w 340280"/>
              <a:gd name="connsiteY5" fmla="*/ 308947 h 386184"/>
              <a:gd name="connsiteX6" fmla="*/ 0 w 340280"/>
              <a:gd name="connsiteY6" fmla="*/ 308947 h 386184"/>
              <a:gd name="connsiteX7" fmla="*/ 0 w 340280"/>
              <a:gd name="connsiteY7" fmla="*/ 77237 h 38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280" h="386184">
                <a:moveTo>
                  <a:pt x="340280" y="308947"/>
                </a:moveTo>
                <a:lnTo>
                  <a:pt x="170140" y="308947"/>
                </a:lnTo>
                <a:lnTo>
                  <a:pt x="170140" y="386184"/>
                </a:lnTo>
                <a:lnTo>
                  <a:pt x="0" y="193092"/>
                </a:lnTo>
                <a:lnTo>
                  <a:pt x="170140" y="0"/>
                </a:lnTo>
                <a:lnTo>
                  <a:pt x="170140" y="77237"/>
                </a:lnTo>
                <a:lnTo>
                  <a:pt x="340280" y="77237"/>
                </a:lnTo>
                <a:lnTo>
                  <a:pt x="340280" y="30894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085" tIns="77237" rIns="-2" bIns="77237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 dirty="0">
              <a:latin typeface="+mn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4AFC363-56C7-4065-AA79-71DBCB28485C}"/>
              </a:ext>
            </a:extLst>
          </p:cNvPr>
          <p:cNvSpPr/>
          <p:nvPr/>
        </p:nvSpPr>
        <p:spPr>
          <a:xfrm>
            <a:off x="3470406" y="1226728"/>
            <a:ext cx="1267199" cy="1351299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Christ</a:t>
            </a:r>
            <a:endParaRPr lang="ru-RU" sz="1800" b="0" kern="120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60908E-B84D-4693-B5A4-A5F9F77AA47B}"/>
              </a:ext>
            </a:extLst>
          </p:cNvPr>
          <p:cNvSpPr/>
          <p:nvPr/>
        </p:nvSpPr>
        <p:spPr>
          <a:xfrm rot="18742230">
            <a:off x="2781394" y="2237466"/>
            <a:ext cx="304778" cy="386184"/>
          </a:xfrm>
          <a:custGeom>
            <a:avLst/>
            <a:gdLst>
              <a:gd name="connsiteX0" fmla="*/ 0 w 304778"/>
              <a:gd name="connsiteY0" fmla="*/ 77237 h 386184"/>
              <a:gd name="connsiteX1" fmla="*/ 152389 w 304778"/>
              <a:gd name="connsiteY1" fmla="*/ 77237 h 386184"/>
              <a:gd name="connsiteX2" fmla="*/ 152389 w 304778"/>
              <a:gd name="connsiteY2" fmla="*/ 0 h 386184"/>
              <a:gd name="connsiteX3" fmla="*/ 304778 w 304778"/>
              <a:gd name="connsiteY3" fmla="*/ 193092 h 386184"/>
              <a:gd name="connsiteX4" fmla="*/ 152389 w 304778"/>
              <a:gd name="connsiteY4" fmla="*/ 386184 h 386184"/>
              <a:gd name="connsiteX5" fmla="*/ 152389 w 304778"/>
              <a:gd name="connsiteY5" fmla="*/ 308947 h 386184"/>
              <a:gd name="connsiteX6" fmla="*/ 0 w 304778"/>
              <a:gd name="connsiteY6" fmla="*/ 308947 h 386184"/>
              <a:gd name="connsiteX7" fmla="*/ 0 w 304778"/>
              <a:gd name="connsiteY7" fmla="*/ 77237 h 38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8" h="386184">
                <a:moveTo>
                  <a:pt x="0" y="77237"/>
                </a:moveTo>
                <a:lnTo>
                  <a:pt x="152389" y="77237"/>
                </a:lnTo>
                <a:lnTo>
                  <a:pt x="152389" y="0"/>
                </a:lnTo>
                <a:lnTo>
                  <a:pt x="304778" y="193092"/>
                </a:lnTo>
                <a:lnTo>
                  <a:pt x="152389" y="386184"/>
                </a:lnTo>
                <a:lnTo>
                  <a:pt x="152389" y="308947"/>
                </a:lnTo>
                <a:lnTo>
                  <a:pt x="0" y="308947"/>
                </a:lnTo>
                <a:lnTo>
                  <a:pt x="0" y="7723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7236" rIns="91433" bIns="77237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 dirty="0">
              <a:latin typeface="+mn-l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191290-C338-4384-B7BC-818D79F0E3AA}"/>
              </a:ext>
            </a:extLst>
          </p:cNvPr>
          <p:cNvSpPr/>
          <p:nvPr/>
        </p:nvSpPr>
        <p:spPr>
          <a:xfrm rot="3089534">
            <a:off x="5151671" y="2237992"/>
            <a:ext cx="304779" cy="386184"/>
          </a:xfrm>
          <a:custGeom>
            <a:avLst/>
            <a:gdLst>
              <a:gd name="connsiteX0" fmla="*/ 0 w 304778"/>
              <a:gd name="connsiteY0" fmla="*/ 77237 h 386184"/>
              <a:gd name="connsiteX1" fmla="*/ 152389 w 304778"/>
              <a:gd name="connsiteY1" fmla="*/ 77237 h 386184"/>
              <a:gd name="connsiteX2" fmla="*/ 152389 w 304778"/>
              <a:gd name="connsiteY2" fmla="*/ 0 h 386184"/>
              <a:gd name="connsiteX3" fmla="*/ 304778 w 304778"/>
              <a:gd name="connsiteY3" fmla="*/ 193092 h 386184"/>
              <a:gd name="connsiteX4" fmla="*/ 152389 w 304778"/>
              <a:gd name="connsiteY4" fmla="*/ 386184 h 386184"/>
              <a:gd name="connsiteX5" fmla="*/ 152389 w 304778"/>
              <a:gd name="connsiteY5" fmla="*/ 308947 h 386184"/>
              <a:gd name="connsiteX6" fmla="*/ 0 w 304778"/>
              <a:gd name="connsiteY6" fmla="*/ 308947 h 386184"/>
              <a:gd name="connsiteX7" fmla="*/ 0 w 304778"/>
              <a:gd name="connsiteY7" fmla="*/ 77237 h 38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8" h="386184">
                <a:moveTo>
                  <a:pt x="304778" y="308947"/>
                </a:moveTo>
                <a:lnTo>
                  <a:pt x="152389" y="308947"/>
                </a:lnTo>
                <a:lnTo>
                  <a:pt x="152389" y="386184"/>
                </a:lnTo>
                <a:lnTo>
                  <a:pt x="0" y="193092"/>
                </a:lnTo>
                <a:lnTo>
                  <a:pt x="152389" y="0"/>
                </a:lnTo>
                <a:lnTo>
                  <a:pt x="152389" y="77237"/>
                </a:lnTo>
                <a:lnTo>
                  <a:pt x="304778" y="77237"/>
                </a:lnTo>
                <a:lnTo>
                  <a:pt x="304778" y="30894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33" tIns="77237" rIns="1" bIns="77237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2D8C06-17FF-4148-8D7F-0478C53EFE1B}"/>
              </a:ext>
            </a:extLst>
          </p:cNvPr>
          <p:cNvSpPr txBox="1"/>
          <p:nvPr/>
        </p:nvSpPr>
        <p:spPr>
          <a:xfrm>
            <a:off x="9899070" y="1969144"/>
            <a:ext cx="20964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now have a </a:t>
            </a:r>
            <a:r>
              <a:rPr lang="en-US" i="1" dirty="0"/>
              <a:t>Christological</a:t>
            </a:r>
            <a:r>
              <a:rPr lang="en-US" dirty="0"/>
              <a:t> point. Christ is inserting Himself into the marriage relationship.</a:t>
            </a:r>
          </a:p>
          <a:p>
            <a:endParaRPr lang="en-US" dirty="0"/>
          </a:p>
          <a:p>
            <a:r>
              <a:rPr lang="en-US" dirty="0"/>
              <a:t>As both marriage partners are accountable to Christ, each is better able to adjust to issues within the marriage.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67D19126-AB19-4A65-AFAE-72028AFC6CD5}"/>
              </a:ext>
            </a:extLst>
          </p:cNvPr>
          <p:cNvSpPr/>
          <p:nvPr/>
        </p:nvSpPr>
        <p:spPr>
          <a:xfrm>
            <a:off x="8380492" y="1925616"/>
            <a:ext cx="1518276" cy="1428911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Christ</a:t>
            </a:r>
            <a:endParaRPr lang="ru-RU" sz="18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45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704" y="1093255"/>
            <a:ext cx="2890346" cy="66014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dirty="0"/>
              <a:t>Family MODEL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D313F3D-28EA-44F2-9602-44DFA47C110F}"/>
              </a:ext>
            </a:extLst>
          </p:cNvPr>
          <p:cNvSpPr/>
          <p:nvPr/>
        </p:nvSpPr>
        <p:spPr>
          <a:xfrm>
            <a:off x="1267029" y="896841"/>
            <a:ext cx="5702483" cy="3111574"/>
          </a:xfrm>
          <a:prstGeom prst="triangle">
            <a:avLst>
              <a:gd name="adj" fmla="val 49809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67156-D18D-455A-A672-3C8BFAACBAB1}"/>
              </a:ext>
            </a:extLst>
          </p:cNvPr>
          <p:cNvSpPr txBox="1"/>
          <p:nvPr/>
        </p:nvSpPr>
        <p:spPr>
          <a:xfrm>
            <a:off x="1267029" y="3931314"/>
            <a:ext cx="5702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Parent /Child – Old Covenant</a:t>
            </a:r>
          </a:p>
          <a:p>
            <a:pPr algn="ctr"/>
            <a:r>
              <a:rPr lang="en-US" sz="1600" dirty="0"/>
              <a:t>All of Israel was under the tutorship of the law. The child’s first duties were to honor and obey his parents who instructed him in the law.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D3D8660-F739-4686-B5A3-42F948D115F2}"/>
              </a:ext>
            </a:extLst>
          </p:cNvPr>
          <p:cNvSpPr/>
          <p:nvPr/>
        </p:nvSpPr>
        <p:spPr>
          <a:xfrm>
            <a:off x="4471660" y="2978951"/>
            <a:ext cx="979924" cy="828734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dirty="0">
                <a:solidFill>
                  <a:prstClr val="white"/>
                </a:solidFill>
              </a:rPr>
              <a:t>hild</a:t>
            </a:r>
            <a:endParaRPr lang="ru-RU" sz="1800" b="0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432A2CF-BD4A-4A93-B27C-42AE1BD189C8}"/>
              </a:ext>
            </a:extLst>
          </p:cNvPr>
          <p:cNvSpPr/>
          <p:nvPr/>
        </p:nvSpPr>
        <p:spPr>
          <a:xfrm>
            <a:off x="2480780" y="2603341"/>
            <a:ext cx="1276901" cy="1276901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Parent</a:t>
            </a:r>
            <a:endParaRPr lang="ru-RU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9B465CD-4EA0-4A0C-90A7-E4BF7DF00FEB}"/>
              </a:ext>
            </a:extLst>
          </p:cNvPr>
          <p:cNvSpPr/>
          <p:nvPr/>
        </p:nvSpPr>
        <p:spPr>
          <a:xfrm>
            <a:off x="3909274" y="3107843"/>
            <a:ext cx="340280" cy="386185"/>
          </a:xfrm>
          <a:custGeom>
            <a:avLst/>
            <a:gdLst>
              <a:gd name="connsiteX0" fmla="*/ 0 w 340280"/>
              <a:gd name="connsiteY0" fmla="*/ 77237 h 386184"/>
              <a:gd name="connsiteX1" fmla="*/ 170140 w 340280"/>
              <a:gd name="connsiteY1" fmla="*/ 77237 h 386184"/>
              <a:gd name="connsiteX2" fmla="*/ 170140 w 340280"/>
              <a:gd name="connsiteY2" fmla="*/ 0 h 386184"/>
              <a:gd name="connsiteX3" fmla="*/ 340280 w 340280"/>
              <a:gd name="connsiteY3" fmla="*/ 193092 h 386184"/>
              <a:gd name="connsiteX4" fmla="*/ 170140 w 340280"/>
              <a:gd name="connsiteY4" fmla="*/ 386184 h 386184"/>
              <a:gd name="connsiteX5" fmla="*/ 170140 w 340280"/>
              <a:gd name="connsiteY5" fmla="*/ 308947 h 386184"/>
              <a:gd name="connsiteX6" fmla="*/ 0 w 340280"/>
              <a:gd name="connsiteY6" fmla="*/ 308947 h 386184"/>
              <a:gd name="connsiteX7" fmla="*/ 0 w 340280"/>
              <a:gd name="connsiteY7" fmla="*/ 77237 h 38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280" h="386184">
                <a:moveTo>
                  <a:pt x="340280" y="308947"/>
                </a:moveTo>
                <a:lnTo>
                  <a:pt x="170140" y="308947"/>
                </a:lnTo>
                <a:lnTo>
                  <a:pt x="170140" y="386184"/>
                </a:lnTo>
                <a:lnTo>
                  <a:pt x="0" y="193092"/>
                </a:lnTo>
                <a:lnTo>
                  <a:pt x="170140" y="0"/>
                </a:lnTo>
                <a:lnTo>
                  <a:pt x="170140" y="77237"/>
                </a:lnTo>
                <a:lnTo>
                  <a:pt x="340280" y="77237"/>
                </a:lnTo>
                <a:lnTo>
                  <a:pt x="340280" y="30894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085" tIns="77237" rIns="-2" bIns="77237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 dirty="0">
              <a:latin typeface="+mn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4AFC363-56C7-4065-AA79-71DBCB28485C}"/>
              </a:ext>
            </a:extLst>
          </p:cNvPr>
          <p:cNvSpPr/>
          <p:nvPr/>
        </p:nvSpPr>
        <p:spPr>
          <a:xfrm>
            <a:off x="3593356" y="1433778"/>
            <a:ext cx="1144249" cy="1144249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schemeClr val="tx1"/>
                </a:solidFill>
              </a:rPr>
              <a:t>Law</a:t>
            </a:r>
            <a:endParaRPr lang="ru-RU" sz="1800" b="0" kern="120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60908E-B84D-4693-B5A4-A5F9F77AA47B}"/>
              </a:ext>
            </a:extLst>
          </p:cNvPr>
          <p:cNvSpPr/>
          <p:nvPr/>
        </p:nvSpPr>
        <p:spPr>
          <a:xfrm rot="18742230">
            <a:off x="3425860" y="2327399"/>
            <a:ext cx="304778" cy="386184"/>
          </a:xfrm>
          <a:custGeom>
            <a:avLst/>
            <a:gdLst>
              <a:gd name="connsiteX0" fmla="*/ 0 w 304778"/>
              <a:gd name="connsiteY0" fmla="*/ 77237 h 386184"/>
              <a:gd name="connsiteX1" fmla="*/ 152389 w 304778"/>
              <a:gd name="connsiteY1" fmla="*/ 77237 h 386184"/>
              <a:gd name="connsiteX2" fmla="*/ 152389 w 304778"/>
              <a:gd name="connsiteY2" fmla="*/ 0 h 386184"/>
              <a:gd name="connsiteX3" fmla="*/ 304778 w 304778"/>
              <a:gd name="connsiteY3" fmla="*/ 193092 h 386184"/>
              <a:gd name="connsiteX4" fmla="*/ 152389 w 304778"/>
              <a:gd name="connsiteY4" fmla="*/ 386184 h 386184"/>
              <a:gd name="connsiteX5" fmla="*/ 152389 w 304778"/>
              <a:gd name="connsiteY5" fmla="*/ 308947 h 386184"/>
              <a:gd name="connsiteX6" fmla="*/ 0 w 304778"/>
              <a:gd name="connsiteY6" fmla="*/ 308947 h 386184"/>
              <a:gd name="connsiteX7" fmla="*/ 0 w 304778"/>
              <a:gd name="connsiteY7" fmla="*/ 77237 h 38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8" h="386184">
                <a:moveTo>
                  <a:pt x="0" y="77237"/>
                </a:moveTo>
                <a:lnTo>
                  <a:pt x="152389" y="77237"/>
                </a:lnTo>
                <a:lnTo>
                  <a:pt x="152389" y="0"/>
                </a:lnTo>
                <a:lnTo>
                  <a:pt x="304778" y="193092"/>
                </a:lnTo>
                <a:lnTo>
                  <a:pt x="152389" y="386184"/>
                </a:lnTo>
                <a:lnTo>
                  <a:pt x="152389" y="308947"/>
                </a:lnTo>
                <a:lnTo>
                  <a:pt x="0" y="308947"/>
                </a:lnTo>
                <a:lnTo>
                  <a:pt x="0" y="7723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7236" rIns="91433" bIns="77237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 dirty="0">
              <a:latin typeface="+mn-l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191290-C338-4384-B7BC-818D79F0E3AA}"/>
              </a:ext>
            </a:extLst>
          </p:cNvPr>
          <p:cNvSpPr/>
          <p:nvPr/>
        </p:nvSpPr>
        <p:spPr>
          <a:xfrm rot="3089534">
            <a:off x="4585215" y="2416685"/>
            <a:ext cx="304779" cy="386184"/>
          </a:xfrm>
          <a:custGeom>
            <a:avLst/>
            <a:gdLst>
              <a:gd name="connsiteX0" fmla="*/ 0 w 304778"/>
              <a:gd name="connsiteY0" fmla="*/ 77237 h 386184"/>
              <a:gd name="connsiteX1" fmla="*/ 152389 w 304778"/>
              <a:gd name="connsiteY1" fmla="*/ 77237 h 386184"/>
              <a:gd name="connsiteX2" fmla="*/ 152389 w 304778"/>
              <a:gd name="connsiteY2" fmla="*/ 0 h 386184"/>
              <a:gd name="connsiteX3" fmla="*/ 304778 w 304778"/>
              <a:gd name="connsiteY3" fmla="*/ 193092 h 386184"/>
              <a:gd name="connsiteX4" fmla="*/ 152389 w 304778"/>
              <a:gd name="connsiteY4" fmla="*/ 386184 h 386184"/>
              <a:gd name="connsiteX5" fmla="*/ 152389 w 304778"/>
              <a:gd name="connsiteY5" fmla="*/ 308947 h 386184"/>
              <a:gd name="connsiteX6" fmla="*/ 0 w 304778"/>
              <a:gd name="connsiteY6" fmla="*/ 308947 h 386184"/>
              <a:gd name="connsiteX7" fmla="*/ 0 w 304778"/>
              <a:gd name="connsiteY7" fmla="*/ 77237 h 38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8" h="386184">
                <a:moveTo>
                  <a:pt x="304778" y="308947"/>
                </a:moveTo>
                <a:lnTo>
                  <a:pt x="152389" y="308947"/>
                </a:lnTo>
                <a:lnTo>
                  <a:pt x="152389" y="386184"/>
                </a:lnTo>
                <a:lnTo>
                  <a:pt x="0" y="193092"/>
                </a:lnTo>
                <a:lnTo>
                  <a:pt x="152389" y="0"/>
                </a:lnTo>
                <a:lnTo>
                  <a:pt x="152389" y="77237"/>
                </a:lnTo>
                <a:lnTo>
                  <a:pt x="304778" y="77237"/>
                </a:lnTo>
                <a:lnTo>
                  <a:pt x="304778" y="30894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33" tIns="77237" rIns="1" bIns="77237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2D8C06-17FF-4148-8D7F-0478C53EFE1B}"/>
              </a:ext>
            </a:extLst>
          </p:cNvPr>
          <p:cNvSpPr txBox="1"/>
          <p:nvPr/>
        </p:nvSpPr>
        <p:spPr>
          <a:xfrm>
            <a:off x="9899070" y="1969144"/>
            <a:ext cx="20964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 Testament families were accountable directly to God, the Royal Law, the Mosaic Law.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mature child was then given sonship privileges.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BFEC158-91F5-4617-A0FB-B53A86AAC7F3}"/>
              </a:ext>
            </a:extLst>
          </p:cNvPr>
          <p:cNvSpPr/>
          <p:nvPr/>
        </p:nvSpPr>
        <p:spPr>
          <a:xfrm>
            <a:off x="8556251" y="3264331"/>
            <a:ext cx="1199437" cy="1144249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Parent</a:t>
            </a:r>
            <a:endParaRPr lang="ru-RU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1AEA02F-12B4-40D5-8592-E22B9238733D}"/>
              </a:ext>
            </a:extLst>
          </p:cNvPr>
          <p:cNvSpPr/>
          <p:nvPr/>
        </p:nvSpPr>
        <p:spPr>
          <a:xfrm>
            <a:off x="8556251" y="4559518"/>
            <a:ext cx="1215811" cy="1144249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Child</a:t>
            </a:r>
            <a:endParaRPr lang="ru-RU" sz="1800" b="0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F54F163-9C83-4FF9-98C5-923736380EC7}"/>
              </a:ext>
            </a:extLst>
          </p:cNvPr>
          <p:cNvSpPr/>
          <p:nvPr/>
        </p:nvSpPr>
        <p:spPr>
          <a:xfrm>
            <a:off x="8556251" y="1969144"/>
            <a:ext cx="1215811" cy="1144249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Law</a:t>
            </a:r>
            <a:endParaRPr lang="ru-RU" sz="18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89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7F5183C-A26A-4229-984A-7FCEB7EE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35501695-D7FD-432D-AE9A-6A266331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5B6D770-CDC7-4A13-AD18-72AC72FC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EA25782-BD92-45C9-A8FE-5E3488DF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704" y="1093255"/>
            <a:ext cx="2890346" cy="66014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dirty="0"/>
              <a:t>Family MODEL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CF09C69-F194-46EC-955F-428636BC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B9FB08E-2EF9-40D3-8108-A537D241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B20C890-1633-477A-9E9A-CDF73E9D0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B4D734-DD7E-44DF-B573-33D82BEA7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CEC07C7E-F170-4240-91B9-54A1151E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497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A411B73-A3AF-4112-BD03-A802BE71E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1302B36-F42E-49AB-A724-F90B87DF0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D313F3D-28EA-44F2-9602-44DFA47C110F}"/>
              </a:ext>
            </a:extLst>
          </p:cNvPr>
          <p:cNvSpPr/>
          <p:nvPr/>
        </p:nvSpPr>
        <p:spPr>
          <a:xfrm>
            <a:off x="1267029" y="896841"/>
            <a:ext cx="5702483" cy="3111574"/>
          </a:xfrm>
          <a:prstGeom prst="triangle">
            <a:avLst>
              <a:gd name="adj" fmla="val 49809"/>
            </a:avLst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67156-D18D-455A-A672-3C8BFAACBAB1}"/>
              </a:ext>
            </a:extLst>
          </p:cNvPr>
          <p:cNvSpPr txBox="1"/>
          <p:nvPr/>
        </p:nvSpPr>
        <p:spPr>
          <a:xfrm>
            <a:off x="1244727" y="3931314"/>
            <a:ext cx="5850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Christological Parent /Child Model</a:t>
            </a:r>
          </a:p>
          <a:p>
            <a:pPr algn="ctr"/>
            <a:r>
              <a:rPr lang="en-US" sz="1600" dirty="0"/>
              <a:t>This parallels the Christ Centered Marriage Model. </a:t>
            </a:r>
          </a:p>
          <a:p>
            <a:pPr algn="ctr"/>
            <a:r>
              <a:rPr lang="en-US" sz="1600" dirty="0"/>
              <a:t>Colossians 3:20,21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D3D8660-F739-4686-B5A3-42F948D115F2}"/>
              </a:ext>
            </a:extLst>
          </p:cNvPr>
          <p:cNvSpPr/>
          <p:nvPr/>
        </p:nvSpPr>
        <p:spPr>
          <a:xfrm>
            <a:off x="4409086" y="2968470"/>
            <a:ext cx="979924" cy="828734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dirty="0">
                <a:solidFill>
                  <a:prstClr val="white"/>
                </a:solidFill>
              </a:rPr>
              <a:t>hild</a:t>
            </a:r>
            <a:endParaRPr lang="ru-RU" sz="1800" b="0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432A2CF-BD4A-4A93-B27C-42AE1BD189C8}"/>
              </a:ext>
            </a:extLst>
          </p:cNvPr>
          <p:cNvSpPr/>
          <p:nvPr/>
        </p:nvSpPr>
        <p:spPr>
          <a:xfrm>
            <a:off x="2480780" y="2603341"/>
            <a:ext cx="1276901" cy="1276901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Parent</a:t>
            </a:r>
            <a:endParaRPr lang="ru-RU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9B465CD-4EA0-4A0C-90A7-E4BF7DF00FEB}"/>
              </a:ext>
            </a:extLst>
          </p:cNvPr>
          <p:cNvSpPr/>
          <p:nvPr/>
        </p:nvSpPr>
        <p:spPr>
          <a:xfrm>
            <a:off x="3909274" y="3107843"/>
            <a:ext cx="340280" cy="386185"/>
          </a:xfrm>
          <a:custGeom>
            <a:avLst/>
            <a:gdLst>
              <a:gd name="connsiteX0" fmla="*/ 0 w 340280"/>
              <a:gd name="connsiteY0" fmla="*/ 77237 h 386184"/>
              <a:gd name="connsiteX1" fmla="*/ 170140 w 340280"/>
              <a:gd name="connsiteY1" fmla="*/ 77237 h 386184"/>
              <a:gd name="connsiteX2" fmla="*/ 170140 w 340280"/>
              <a:gd name="connsiteY2" fmla="*/ 0 h 386184"/>
              <a:gd name="connsiteX3" fmla="*/ 340280 w 340280"/>
              <a:gd name="connsiteY3" fmla="*/ 193092 h 386184"/>
              <a:gd name="connsiteX4" fmla="*/ 170140 w 340280"/>
              <a:gd name="connsiteY4" fmla="*/ 386184 h 386184"/>
              <a:gd name="connsiteX5" fmla="*/ 170140 w 340280"/>
              <a:gd name="connsiteY5" fmla="*/ 308947 h 386184"/>
              <a:gd name="connsiteX6" fmla="*/ 0 w 340280"/>
              <a:gd name="connsiteY6" fmla="*/ 308947 h 386184"/>
              <a:gd name="connsiteX7" fmla="*/ 0 w 340280"/>
              <a:gd name="connsiteY7" fmla="*/ 77237 h 38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280" h="386184">
                <a:moveTo>
                  <a:pt x="340280" y="308947"/>
                </a:moveTo>
                <a:lnTo>
                  <a:pt x="170140" y="308947"/>
                </a:lnTo>
                <a:lnTo>
                  <a:pt x="170140" y="386184"/>
                </a:lnTo>
                <a:lnTo>
                  <a:pt x="0" y="193092"/>
                </a:lnTo>
                <a:lnTo>
                  <a:pt x="170140" y="0"/>
                </a:lnTo>
                <a:lnTo>
                  <a:pt x="170140" y="77237"/>
                </a:lnTo>
                <a:lnTo>
                  <a:pt x="340280" y="77237"/>
                </a:lnTo>
                <a:lnTo>
                  <a:pt x="340280" y="30894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085" tIns="77237" rIns="-2" bIns="77237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 dirty="0">
              <a:latin typeface="+mn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4AFC363-56C7-4065-AA79-71DBCB28485C}"/>
              </a:ext>
            </a:extLst>
          </p:cNvPr>
          <p:cNvSpPr/>
          <p:nvPr/>
        </p:nvSpPr>
        <p:spPr>
          <a:xfrm>
            <a:off x="3506887" y="1311080"/>
            <a:ext cx="1276901" cy="1276901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Christ</a:t>
            </a:r>
            <a:endParaRPr lang="ru-RU" sz="1800" b="0" kern="120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60908E-B84D-4693-B5A4-A5F9F77AA47B}"/>
              </a:ext>
            </a:extLst>
          </p:cNvPr>
          <p:cNvSpPr/>
          <p:nvPr/>
        </p:nvSpPr>
        <p:spPr>
          <a:xfrm rot="18742230">
            <a:off x="3425860" y="2327399"/>
            <a:ext cx="304778" cy="386184"/>
          </a:xfrm>
          <a:custGeom>
            <a:avLst/>
            <a:gdLst>
              <a:gd name="connsiteX0" fmla="*/ 0 w 304778"/>
              <a:gd name="connsiteY0" fmla="*/ 77237 h 386184"/>
              <a:gd name="connsiteX1" fmla="*/ 152389 w 304778"/>
              <a:gd name="connsiteY1" fmla="*/ 77237 h 386184"/>
              <a:gd name="connsiteX2" fmla="*/ 152389 w 304778"/>
              <a:gd name="connsiteY2" fmla="*/ 0 h 386184"/>
              <a:gd name="connsiteX3" fmla="*/ 304778 w 304778"/>
              <a:gd name="connsiteY3" fmla="*/ 193092 h 386184"/>
              <a:gd name="connsiteX4" fmla="*/ 152389 w 304778"/>
              <a:gd name="connsiteY4" fmla="*/ 386184 h 386184"/>
              <a:gd name="connsiteX5" fmla="*/ 152389 w 304778"/>
              <a:gd name="connsiteY5" fmla="*/ 308947 h 386184"/>
              <a:gd name="connsiteX6" fmla="*/ 0 w 304778"/>
              <a:gd name="connsiteY6" fmla="*/ 308947 h 386184"/>
              <a:gd name="connsiteX7" fmla="*/ 0 w 304778"/>
              <a:gd name="connsiteY7" fmla="*/ 77237 h 38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8" h="386184">
                <a:moveTo>
                  <a:pt x="0" y="77237"/>
                </a:moveTo>
                <a:lnTo>
                  <a:pt x="152389" y="77237"/>
                </a:lnTo>
                <a:lnTo>
                  <a:pt x="152389" y="0"/>
                </a:lnTo>
                <a:lnTo>
                  <a:pt x="304778" y="193092"/>
                </a:lnTo>
                <a:lnTo>
                  <a:pt x="152389" y="386184"/>
                </a:lnTo>
                <a:lnTo>
                  <a:pt x="152389" y="308947"/>
                </a:lnTo>
                <a:lnTo>
                  <a:pt x="0" y="308947"/>
                </a:lnTo>
                <a:lnTo>
                  <a:pt x="0" y="7723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7236" rIns="91433" bIns="77237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 dirty="0">
              <a:latin typeface="+mn-l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191290-C338-4384-B7BC-818D79F0E3AA}"/>
              </a:ext>
            </a:extLst>
          </p:cNvPr>
          <p:cNvSpPr/>
          <p:nvPr/>
        </p:nvSpPr>
        <p:spPr>
          <a:xfrm rot="3089534">
            <a:off x="4585215" y="2416685"/>
            <a:ext cx="304779" cy="386184"/>
          </a:xfrm>
          <a:custGeom>
            <a:avLst/>
            <a:gdLst>
              <a:gd name="connsiteX0" fmla="*/ 0 w 304778"/>
              <a:gd name="connsiteY0" fmla="*/ 77237 h 386184"/>
              <a:gd name="connsiteX1" fmla="*/ 152389 w 304778"/>
              <a:gd name="connsiteY1" fmla="*/ 77237 h 386184"/>
              <a:gd name="connsiteX2" fmla="*/ 152389 w 304778"/>
              <a:gd name="connsiteY2" fmla="*/ 0 h 386184"/>
              <a:gd name="connsiteX3" fmla="*/ 304778 w 304778"/>
              <a:gd name="connsiteY3" fmla="*/ 193092 h 386184"/>
              <a:gd name="connsiteX4" fmla="*/ 152389 w 304778"/>
              <a:gd name="connsiteY4" fmla="*/ 386184 h 386184"/>
              <a:gd name="connsiteX5" fmla="*/ 152389 w 304778"/>
              <a:gd name="connsiteY5" fmla="*/ 308947 h 386184"/>
              <a:gd name="connsiteX6" fmla="*/ 0 w 304778"/>
              <a:gd name="connsiteY6" fmla="*/ 308947 h 386184"/>
              <a:gd name="connsiteX7" fmla="*/ 0 w 304778"/>
              <a:gd name="connsiteY7" fmla="*/ 77237 h 38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8" h="386184">
                <a:moveTo>
                  <a:pt x="304778" y="308947"/>
                </a:moveTo>
                <a:lnTo>
                  <a:pt x="152389" y="308947"/>
                </a:lnTo>
                <a:lnTo>
                  <a:pt x="152389" y="386184"/>
                </a:lnTo>
                <a:lnTo>
                  <a:pt x="0" y="193092"/>
                </a:lnTo>
                <a:lnTo>
                  <a:pt x="152389" y="0"/>
                </a:lnTo>
                <a:lnTo>
                  <a:pt x="152389" y="77237"/>
                </a:lnTo>
                <a:lnTo>
                  <a:pt x="304778" y="77237"/>
                </a:lnTo>
                <a:lnTo>
                  <a:pt x="304778" y="308947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33" tIns="77237" rIns="1" bIns="77237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2D8C06-17FF-4148-8D7F-0478C53EFE1B}"/>
              </a:ext>
            </a:extLst>
          </p:cNvPr>
          <p:cNvSpPr txBox="1"/>
          <p:nvPr/>
        </p:nvSpPr>
        <p:spPr>
          <a:xfrm>
            <a:off x="9771086" y="1878631"/>
            <a:ext cx="22053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Children learn obedience and submission as they absorb the examples of their parents </a:t>
            </a:r>
            <a:r>
              <a:rPr lang="en-US" i="1" dirty="0"/>
              <a:t>who submit to Christ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While the law provides teaching examples, Christ, not the law is the focus of the parent/child relationship.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656C2C6-0EC9-41F5-87B8-3F84301EDAB2}"/>
              </a:ext>
            </a:extLst>
          </p:cNvPr>
          <p:cNvSpPr/>
          <p:nvPr/>
        </p:nvSpPr>
        <p:spPr>
          <a:xfrm>
            <a:off x="8556251" y="4414759"/>
            <a:ext cx="1199437" cy="1144249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Child</a:t>
            </a:r>
            <a:endParaRPr lang="ru-RU" sz="18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21D9FBD-BB14-4C78-9DD8-352FC156FEAB}"/>
              </a:ext>
            </a:extLst>
          </p:cNvPr>
          <p:cNvSpPr/>
          <p:nvPr/>
        </p:nvSpPr>
        <p:spPr>
          <a:xfrm>
            <a:off x="8556251" y="3200747"/>
            <a:ext cx="1215811" cy="1144249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Father</a:t>
            </a:r>
            <a:endParaRPr lang="ru-RU" sz="1800" b="0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C3CC2E8-7EBC-4717-9317-BD6469E5ABB9}"/>
              </a:ext>
            </a:extLst>
          </p:cNvPr>
          <p:cNvSpPr/>
          <p:nvPr/>
        </p:nvSpPr>
        <p:spPr>
          <a:xfrm>
            <a:off x="8556251" y="1969144"/>
            <a:ext cx="1215811" cy="1144249"/>
          </a:xfrm>
          <a:custGeom>
            <a:avLst/>
            <a:gdLst>
              <a:gd name="connsiteX0" fmla="*/ 0 w 1144249"/>
              <a:gd name="connsiteY0" fmla="*/ 572125 h 1144249"/>
              <a:gd name="connsiteX1" fmla="*/ 572125 w 1144249"/>
              <a:gd name="connsiteY1" fmla="*/ 0 h 1144249"/>
              <a:gd name="connsiteX2" fmla="*/ 1144250 w 1144249"/>
              <a:gd name="connsiteY2" fmla="*/ 572125 h 1144249"/>
              <a:gd name="connsiteX3" fmla="*/ 572125 w 1144249"/>
              <a:gd name="connsiteY3" fmla="*/ 1144250 h 1144249"/>
              <a:gd name="connsiteX4" fmla="*/ 0 w 1144249"/>
              <a:gd name="connsiteY4" fmla="*/ 572125 h 11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249" h="1144249">
                <a:moveTo>
                  <a:pt x="0" y="572125"/>
                </a:moveTo>
                <a:cubicBezTo>
                  <a:pt x="0" y="256149"/>
                  <a:pt x="256149" y="0"/>
                  <a:pt x="572125" y="0"/>
                </a:cubicBezTo>
                <a:cubicBezTo>
                  <a:pt x="888101" y="0"/>
                  <a:pt x="1144250" y="256149"/>
                  <a:pt x="1144250" y="572125"/>
                </a:cubicBezTo>
                <a:cubicBezTo>
                  <a:pt x="1144250" y="888101"/>
                  <a:pt x="888101" y="1144250"/>
                  <a:pt x="572125" y="1144250"/>
                </a:cubicBezTo>
                <a:cubicBezTo>
                  <a:pt x="256149" y="1144250"/>
                  <a:pt x="0" y="888101"/>
                  <a:pt x="0" y="572125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3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31" tIns="190431" rIns="190431" bIns="19043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Christ</a:t>
            </a:r>
            <a:endParaRPr lang="ru-RU" sz="18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92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5989C-CEF6-4790-9F3D-DDEC3CEE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5511" y="4780357"/>
            <a:ext cx="6832499" cy="716529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1600" cap="all" dirty="0">
                <a:solidFill>
                  <a:schemeClr val="bg2"/>
                </a:solidFill>
              </a:rPr>
              <a:t>someone@example.com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White stairs">
            <a:extLst>
              <a:ext uri="{FF2B5EF4-FFF2-40B4-BE49-F238E27FC236}">
                <a16:creationId xmlns:a16="http://schemas.microsoft.com/office/drawing/2014/main" id="{BDEE4019-56F2-459C-B15D-76C0CDC21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03" y="0"/>
            <a:ext cx="12191695" cy="68579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2F07D98-E210-4E0F-BB1E-47987F7B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900" y="64758"/>
            <a:ext cx="9304518" cy="702904"/>
          </a:xfrm>
        </p:spPr>
        <p:txBody>
          <a:bodyPr>
            <a:normAutofit fontScale="90000"/>
          </a:bodyPr>
          <a:lstStyle/>
          <a:p>
            <a:r>
              <a:rPr lang="en-US" sz="2700" b="1" baseline="30000" dirty="0"/>
              <a:t>How then does the New Ecumenism relate to God and His institutions?</a:t>
            </a:r>
            <a:r>
              <a:rPr lang="en-US" sz="2700" baseline="30000" dirty="0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E2EAE-023B-4A01-8B57-95C082A84EBC}"/>
              </a:ext>
            </a:extLst>
          </p:cNvPr>
          <p:cNvSpPr txBox="1"/>
          <p:nvPr/>
        </p:nvSpPr>
        <p:spPr>
          <a:xfrm>
            <a:off x="5083728" y="1031846"/>
            <a:ext cx="6853806" cy="229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36D7F-5187-49D4-99CB-DFAA7228E1E6}"/>
              </a:ext>
            </a:extLst>
          </p:cNvPr>
          <p:cNvSpPr txBox="1"/>
          <p:nvPr/>
        </p:nvSpPr>
        <p:spPr>
          <a:xfrm>
            <a:off x="6045200" y="939800"/>
            <a:ext cx="5715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While this merits its own rich discussion, the short of it is that Satan must destroy God’s institutions in order to impose his own.</a:t>
            </a:r>
            <a:r>
              <a:rPr lang="en-US" sz="2400" baseline="30000" dirty="0"/>
              <a:t> </a:t>
            </a:r>
          </a:p>
          <a:p>
            <a:endParaRPr lang="en-US" sz="24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aseline="30000" dirty="0"/>
              <a:t>Ecumenism is about Satan’s plan to unite heaven and earth under </a:t>
            </a:r>
            <a:r>
              <a:rPr lang="en-US" sz="2400" b="1" i="1" baseline="30000" dirty="0"/>
              <a:t>his own rule </a:t>
            </a:r>
            <a:r>
              <a:rPr lang="en-US" sz="2400" baseline="30000" dirty="0"/>
              <a:t>which reflects </a:t>
            </a:r>
            <a:r>
              <a:rPr lang="en-US" sz="2400" b="1" i="1" baseline="30000" dirty="0"/>
              <a:t>his own character</a:t>
            </a:r>
            <a:r>
              <a:rPr lang="en-US" sz="2400" baseline="30000" dirty="0"/>
              <a:t>. We weaken the cause of Christ and enhance Satan’s program when we step outside of God’s institutional plan. </a:t>
            </a:r>
            <a:br>
              <a:rPr lang="en-US" sz="2400" baseline="30000" dirty="0"/>
            </a:br>
            <a:endParaRPr lang="en-US" sz="24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aseline="30000" dirty="0"/>
              <a:t>However, for all our talk of a one world dominion controlled by Satan, please understand that his rise to prominence will be so short-lived as to represent a fly spec on the tome of history. In the end, Satan’s </a:t>
            </a:r>
            <a:r>
              <a:rPr lang="en-US" sz="2400" i="1" baseline="30000" dirty="0"/>
              <a:t>own character traits </a:t>
            </a:r>
            <a:r>
              <a:rPr lang="en-US" sz="2400" baseline="30000" dirty="0"/>
              <a:t>will destroy Satan’s own counterfeit reign.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532C4-A147-415A-A941-05B68055ECEE}"/>
              </a:ext>
            </a:extLst>
          </p:cNvPr>
          <p:cNvSpPr txBox="1"/>
          <p:nvPr/>
        </p:nvSpPr>
        <p:spPr>
          <a:xfrm>
            <a:off x="1612900" y="1416738"/>
            <a:ext cx="17639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God’s character is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reflected as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3A7F96-3272-4973-B64A-09D47892CF7D}"/>
              </a:ext>
            </a:extLst>
          </p:cNvPr>
          <p:cNvSpPr txBox="1"/>
          <p:nvPr/>
        </p:nvSpPr>
        <p:spPr>
          <a:xfrm>
            <a:off x="1536549" y="2438333"/>
            <a:ext cx="2881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Couple united with and emulating Christ with each focusing more heavily on different traits of Christ.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253F85-68E9-463F-A3FB-590F0FBE2B72}"/>
              </a:ext>
            </a:extLst>
          </p:cNvPr>
          <p:cNvSpPr txBox="1"/>
          <p:nvPr/>
        </p:nvSpPr>
        <p:spPr>
          <a:xfrm>
            <a:off x="1857043" y="3803387"/>
            <a:ext cx="3813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exemplifies Christ while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obeying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his parents in Christ while the father exemplifies Christ in patient nurturing.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0BACAA-FE46-4524-95F6-3E0BA5B926E0}"/>
              </a:ext>
            </a:extLst>
          </p:cNvPr>
          <p:cNvSpPr txBox="1"/>
          <p:nvPr/>
        </p:nvSpPr>
        <p:spPr>
          <a:xfrm>
            <a:off x="1732061" y="5153325"/>
            <a:ext cx="516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Servant and Master as though serving Christ directly while focusing on their separate duties.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2842D-F2D4-4D0B-98D2-ACB32A7275AE}"/>
              </a:ext>
            </a:extLst>
          </p:cNvPr>
          <p:cNvSpPr txBox="1"/>
          <p:nvPr/>
        </p:nvSpPr>
        <p:spPr>
          <a:xfrm>
            <a:off x="7163505" y="4848275"/>
            <a:ext cx="40005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aseline="30000" dirty="0"/>
          </a:p>
          <a:p>
            <a:r>
              <a:rPr lang="en-US" i="1" baseline="30000" dirty="0"/>
              <a:t>“Then cometh the end, when he shall have delivered up the kingdom to God, even the Father; when he shall have put down all rule and all authority and power. For he must reign, till he hath put all enemies under his feet.”</a:t>
            </a:r>
            <a:r>
              <a:rPr lang="en-US" baseline="30000" dirty="0"/>
              <a:t> 1 Corinthians 15:24,25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0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White stairs">
            <a:extLst>
              <a:ext uri="{FF2B5EF4-FFF2-40B4-BE49-F238E27FC236}">
                <a16:creationId xmlns:a16="http://schemas.microsoft.com/office/drawing/2014/main" id="{BDEE4019-56F2-459C-B15D-76C0CDC21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" y="10"/>
            <a:ext cx="12191695" cy="68579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4342C-2173-4B23-9C3C-2950C6A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 dirty="0">
                <a:solidFill>
                  <a:srgbClr val="FFFFFE"/>
                </a:solidFill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5989C-CEF6-4790-9F3D-DDEC3CEE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5511" y="4780357"/>
            <a:ext cx="6832499" cy="716529"/>
          </a:xfrm>
        </p:spPr>
        <p:txBody>
          <a:bodyPr vert="horz" lIns="91440" tIns="91440" rIns="91440" bIns="91440" rtlCol="0">
            <a:normAutofit lnSpcReduction="10000"/>
          </a:bodyPr>
          <a:lstStyle/>
          <a:p>
            <a:r>
              <a:rPr lang="en-US" sz="1600" cap="all" dirty="0">
                <a:solidFill>
                  <a:schemeClr val="bg2"/>
                </a:solidFill>
              </a:rPr>
              <a:t>Visit Jim or Download the supplemental files at StandingTrue.com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83321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5834886_Maker Gallery design_SL_V1.potx" id="{605BA7EC-CEE6-4185-A0C9-AB43B1DD4B72}" vid="{94801DFA-4123-4984-8052-5D050C00A1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3341CF-1C0A-4D7E-B932-A5D5A65DBFE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496802-D491-4EE2-A419-C71313198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149D09-4C9D-4986-9921-BE69442B72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Maker Gallery design</Template>
  <TotalTime>0</TotalTime>
  <Words>642</Words>
  <Application>Microsoft Office PowerPoint</Application>
  <PresentationFormat>Widescreen</PresentationFormat>
  <Paragraphs>101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Gallery</vt:lpstr>
      <vt:lpstr>Biblical Institutional Models (Based on Colossians 3:16-4:1, and Ephesians 5:20-6:9 only)</vt:lpstr>
      <vt:lpstr>Marriage MODELS</vt:lpstr>
      <vt:lpstr>marriage MODELS</vt:lpstr>
      <vt:lpstr>MARRIAGE MODELS</vt:lpstr>
      <vt:lpstr>Family MODEL</vt:lpstr>
      <vt:lpstr>Family MODEL</vt:lpstr>
      <vt:lpstr>How then does the New Ecumenism relate to God and His institutions?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2019-10-03T22:20:52Z</dcterms:created>
  <dcterms:modified xsi:type="dcterms:W3CDTF">2019-10-05T17:18:22Z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